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Local%20Settings\Temp\Rar$DIa0.599\&#1089;&#1083;&#1072;&#1081;&#1076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Local%20Settings\Temp\Rar$DIa0.599\&#1089;&#1083;&#1072;&#1081;&#1076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Local%20Settings\Temp\Rar$DIa0.599\&#1089;&#1083;&#1072;&#1081;&#1076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Local%20Settings\Temp\Rar$DIa0.599\&#1089;&#1083;&#1072;&#1081;&#1076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Local%20Settings\Temp\Rar$DIa0.599\&#1089;&#1083;&#1072;&#1081;&#1076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'соб.дох 2015-2018г'!$A$3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showVal val="1"/>
          </c:dLbls>
          <c:cat>
            <c:strRef>
              <c:f>'соб.дох 2015-2018г'!$B$2:$E$2</c:f>
              <c:strCache>
                <c:ptCount val="4"/>
                <c:pt idx="0">
                  <c:v>2015(план)</c:v>
                </c:pt>
                <c:pt idx="1">
                  <c:v>2016(прогноз)</c:v>
                </c:pt>
                <c:pt idx="2">
                  <c:v>2017(прогноз)</c:v>
                </c:pt>
                <c:pt idx="3">
                  <c:v>2018(прогноз)</c:v>
                </c:pt>
              </c:strCache>
            </c:strRef>
          </c:cat>
          <c:val>
            <c:numRef>
              <c:f>'соб.дох 2015-2018г'!$B$3:$E$3</c:f>
              <c:numCache>
                <c:formatCode>General</c:formatCode>
                <c:ptCount val="4"/>
                <c:pt idx="0">
                  <c:v>1188</c:v>
                </c:pt>
                <c:pt idx="1">
                  <c:v>1449.9</c:v>
                </c:pt>
                <c:pt idx="2">
                  <c:v>1394.7</c:v>
                </c:pt>
                <c:pt idx="3">
                  <c:v>1518.1</c:v>
                </c:pt>
              </c:numCache>
            </c:numRef>
          </c:val>
        </c:ser>
        <c:ser>
          <c:idx val="1"/>
          <c:order val="1"/>
          <c:tx>
            <c:strRef>
              <c:f>'соб.дох 2015-2018г'!$A$4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showVal val="1"/>
          </c:dLbls>
          <c:cat>
            <c:strRef>
              <c:f>'соб.дох 2015-2018г'!$B$2:$E$2</c:f>
              <c:strCache>
                <c:ptCount val="4"/>
                <c:pt idx="0">
                  <c:v>2015(план)</c:v>
                </c:pt>
                <c:pt idx="1">
                  <c:v>2016(прогноз)</c:v>
                </c:pt>
                <c:pt idx="2">
                  <c:v>2017(прогноз)</c:v>
                </c:pt>
                <c:pt idx="3">
                  <c:v>2018(прогноз)</c:v>
                </c:pt>
              </c:strCache>
            </c:strRef>
          </c:cat>
          <c:val>
            <c:numRef>
              <c:f>'соб.дох 2015-2018г'!$B$4:$E$4</c:f>
              <c:numCache>
                <c:formatCode>General</c:formatCode>
                <c:ptCount val="4"/>
                <c:pt idx="0">
                  <c:v>0</c:v>
                </c:pt>
                <c:pt idx="1">
                  <c:v>400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'соб.дох 2015-2018г'!$A$5</c:f>
              <c:strCache>
                <c:ptCount val="1"/>
                <c:pt idx="0">
                  <c:v>Дотации</c:v>
                </c:pt>
              </c:strCache>
            </c:strRef>
          </c:tx>
          <c:dLbls>
            <c:showVal val="1"/>
          </c:dLbls>
          <c:cat>
            <c:strRef>
              <c:f>'соб.дох 2015-2018г'!$B$2:$E$2</c:f>
              <c:strCache>
                <c:ptCount val="4"/>
                <c:pt idx="0">
                  <c:v>2015(план)</c:v>
                </c:pt>
                <c:pt idx="1">
                  <c:v>2016(прогноз)</c:v>
                </c:pt>
                <c:pt idx="2">
                  <c:v>2017(прогноз)</c:v>
                </c:pt>
                <c:pt idx="3">
                  <c:v>2018(прогноз)</c:v>
                </c:pt>
              </c:strCache>
            </c:strRef>
          </c:cat>
          <c:val>
            <c:numRef>
              <c:f>'соб.дох 2015-2018г'!$B$5:$E$5</c:f>
              <c:numCache>
                <c:formatCode>General</c:formatCode>
                <c:ptCount val="4"/>
                <c:pt idx="0">
                  <c:v>4213.6000000000004</c:v>
                </c:pt>
                <c:pt idx="1">
                  <c:v>3991.7</c:v>
                </c:pt>
                <c:pt idx="2">
                  <c:v>2596.1</c:v>
                </c:pt>
                <c:pt idx="3">
                  <c:v>2599.1</c:v>
                </c:pt>
              </c:numCache>
            </c:numRef>
          </c:val>
        </c:ser>
        <c:ser>
          <c:idx val="3"/>
          <c:order val="3"/>
          <c:tx>
            <c:strRef>
              <c:f>'соб.дох 2015-2018г'!$A$6</c:f>
              <c:strCache>
                <c:ptCount val="1"/>
                <c:pt idx="0">
                  <c:v>субсидии, субвенции, межбюджетные трансферты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'соб.дох 2015-2018г'!$B$2:$E$2</c:f>
              <c:strCache>
                <c:ptCount val="4"/>
                <c:pt idx="0">
                  <c:v>2015(план)</c:v>
                </c:pt>
                <c:pt idx="1">
                  <c:v>2016(прогноз)</c:v>
                </c:pt>
                <c:pt idx="2">
                  <c:v>2017(прогноз)</c:v>
                </c:pt>
                <c:pt idx="3">
                  <c:v>2018(прогноз)</c:v>
                </c:pt>
              </c:strCache>
            </c:strRef>
          </c:cat>
          <c:val>
            <c:numRef>
              <c:f>'соб.дох 2015-2018г'!$B$6:$E$6</c:f>
              <c:numCache>
                <c:formatCode>General</c:formatCode>
                <c:ptCount val="4"/>
                <c:pt idx="0">
                  <c:v>508.4</c:v>
                </c:pt>
                <c:pt idx="1">
                  <c:v>46.4</c:v>
                </c:pt>
                <c:pt idx="2">
                  <c:v>46.4</c:v>
                </c:pt>
                <c:pt idx="3">
                  <c:v>46.4</c:v>
                </c:pt>
              </c:numCache>
            </c:numRef>
          </c:val>
        </c:ser>
        <c:shape val="cylinder"/>
        <c:axId val="64754432"/>
        <c:axId val="64755968"/>
        <c:axId val="0"/>
      </c:bar3DChart>
      <c:catAx>
        <c:axId val="64754432"/>
        <c:scaling>
          <c:orientation val="minMax"/>
        </c:scaling>
        <c:axPos val="b"/>
        <c:tickLblPos val="nextTo"/>
        <c:crossAx val="64755968"/>
        <c:crosses val="autoZero"/>
        <c:auto val="1"/>
        <c:lblAlgn val="ctr"/>
        <c:lblOffset val="100"/>
      </c:catAx>
      <c:valAx>
        <c:axId val="64755968"/>
        <c:scaling>
          <c:orientation val="minMax"/>
        </c:scaling>
        <c:axPos val="l"/>
        <c:majorGridlines/>
        <c:numFmt formatCode="General" sourceLinked="1"/>
        <c:tickLblPos val="nextTo"/>
        <c:crossAx val="647544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8315953447852517E-2"/>
          <c:y val="9.5311027664753509E-2"/>
          <c:w val="0.76104003449826585"/>
          <c:h val="0.76761823072218516"/>
        </c:manualLayout>
      </c:layout>
      <c:pie3DChart>
        <c:varyColors val="1"/>
        <c:ser>
          <c:idx val="0"/>
          <c:order val="0"/>
          <c:tx>
            <c:strRef>
              <c:f>'доходы 2015,2016г. (2)'!$B$4</c:f>
              <c:strCache>
                <c:ptCount val="1"/>
                <c:pt idx="0">
                  <c:v>сумма</c:v>
                </c:pt>
              </c:strCache>
            </c:strRef>
          </c:tx>
          <c:dPt>
            <c:idx val="6"/>
            <c:explosion val="1"/>
          </c:dPt>
          <c:dLbls>
            <c:dLbl>
              <c:idx val="0"/>
              <c:layout>
                <c:manualLayout>
                  <c:x val="-0.20187227950568212"/>
                  <c:y val="-0.12826197855551788"/>
                </c:manualLayout>
              </c:layout>
              <c:dLblPos val="outEnd"/>
              <c:showVal val="1"/>
              <c:showCatName val="1"/>
            </c:dLbl>
            <c:dLbl>
              <c:idx val="1"/>
              <c:layout>
                <c:manualLayout>
                  <c:x val="-0.10419240063930496"/>
                  <c:y val="-0.10141644816017692"/>
                </c:manualLayout>
              </c:layout>
              <c:dLblPos val="outEnd"/>
              <c:showVal val="1"/>
              <c:showCatName val="1"/>
            </c:dLbl>
            <c:dLbl>
              <c:idx val="2"/>
              <c:layout>
                <c:manualLayout>
                  <c:x val="-3.2562608864638918E-3"/>
                  <c:y val="-0.16405601908263914"/>
                </c:manualLayout>
              </c:layout>
              <c:dLblPos val="outEnd"/>
              <c:showVal val="1"/>
              <c:showCatName val="1"/>
            </c:dLbl>
            <c:dLbl>
              <c:idx val="3"/>
              <c:layout>
                <c:manualLayout>
                  <c:x val="5.8608081146810979E-2"/>
                  <c:y val="-8.9485101317803198E-2"/>
                </c:manualLayout>
              </c:layout>
              <c:dLblPos val="outEnd"/>
              <c:showVal val="1"/>
              <c:showCatName val="1"/>
            </c:dLbl>
            <c:dLbl>
              <c:idx val="4"/>
              <c:layout>
                <c:manualLayout>
                  <c:x val="5.2096072130498702E-2"/>
                  <c:y val="-3.5794275396153596E-2"/>
                </c:manualLayout>
              </c:layout>
              <c:dLblPos val="outEnd"/>
              <c:showVal val="1"/>
              <c:showCatName val="1"/>
            </c:dLbl>
            <c:dLbl>
              <c:idx val="5"/>
              <c:layout>
                <c:manualLayout>
                  <c:x val="0"/>
                  <c:y val="2.0879622105121766E-2"/>
                </c:manualLayout>
              </c:layout>
              <c:dLblPos val="outEnd"/>
              <c:showVal val="1"/>
              <c:showCatName val="1"/>
            </c:dLbl>
            <c:dLbl>
              <c:idx val="6"/>
              <c:layout>
                <c:manualLayout>
                  <c:x val="-5.2096072130498702E-2"/>
                  <c:y val="4.7725387369495019E-2"/>
                </c:manualLayout>
              </c:layout>
              <c:dLblPos val="outEnd"/>
              <c:showVal val="1"/>
              <c:showCatName val="1"/>
            </c:dLbl>
            <c:dLbl>
              <c:idx val="7"/>
              <c:layout>
                <c:manualLayout>
                  <c:x val="-0.14977620737518349"/>
                  <c:y val="-8.2178325722011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субсидии, 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субвенции, межбюджетные трансферты; 508,4</a:t>
                    </a:r>
                  </a:p>
                </c:rich>
              </c:tx>
              <c:dLblPos val="outEnd"/>
              <c:showVal val="1"/>
              <c:showCatName val="1"/>
            </c:dLbl>
            <c:txPr>
              <a:bodyPr/>
              <a:lstStyle/>
              <a:p>
                <a:pPr>
                  <a:defRPr sz="105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LeaderLines val="1"/>
          </c:dLbls>
          <c:cat>
            <c:strRef>
              <c:f>'доходы 2015,2016г. (2)'!$A$5:$A$12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прочие</c:v>
                </c:pt>
                <c:pt idx="4">
                  <c:v>земельный налог</c:v>
                </c:pt>
                <c:pt idx="5">
                  <c:v>транспортный налог</c:v>
                </c:pt>
                <c:pt idx="6">
                  <c:v>дотация</c:v>
                </c:pt>
                <c:pt idx="7">
                  <c:v>субсидии, субвенции, межбюджетные трансферты</c:v>
                </c:pt>
              </c:strCache>
            </c:strRef>
          </c:cat>
          <c:val>
            <c:numRef>
              <c:f>'доходы 2015,2016г. (2)'!$B$5:$B$12</c:f>
              <c:numCache>
                <c:formatCode>General</c:formatCode>
                <c:ptCount val="8"/>
                <c:pt idx="0">
                  <c:v>160.9</c:v>
                </c:pt>
                <c:pt idx="1">
                  <c:v>334</c:v>
                </c:pt>
                <c:pt idx="2">
                  <c:v>60.8</c:v>
                </c:pt>
                <c:pt idx="3">
                  <c:v>6</c:v>
                </c:pt>
                <c:pt idx="4">
                  <c:v>353.7</c:v>
                </c:pt>
                <c:pt idx="5">
                  <c:v>272.60000000000002</c:v>
                </c:pt>
                <c:pt idx="6">
                  <c:v>4213.6000000000004</c:v>
                </c:pt>
                <c:pt idx="7">
                  <c:v>508.4</c:v>
                </c:pt>
              </c:numCache>
            </c:numRef>
          </c:val>
        </c:ser>
        <c:ser>
          <c:idx val="1"/>
          <c:order val="1"/>
          <c:tx>
            <c:strRef>
              <c:f>'доходы 2015,2016г. (2)'!$C$4</c:f>
              <c:strCache>
                <c:ptCount val="1"/>
                <c:pt idx="0">
                  <c:v>процентное соотношение</c:v>
                </c:pt>
              </c:strCache>
            </c:strRef>
          </c:tx>
          <c:cat>
            <c:strRef>
              <c:f>'доходы 2015,2016г. (2)'!$A$5:$A$12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прочие</c:v>
                </c:pt>
                <c:pt idx="4">
                  <c:v>земельный налог</c:v>
                </c:pt>
                <c:pt idx="5">
                  <c:v>транспортный налог</c:v>
                </c:pt>
                <c:pt idx="6">
                  <c:v>дотация</c:v>
                </c:pt>
                <c:pt idx="7">
                  <c:v>субсидии, субвенции, межбюджетные трансферты</c:v>
                </c:pt>
              </c:strCache>
            </c:strRef>
          </c:cat>
          <c:val>
            <c:numRef>
              <c:f>'доходы 2015,2016г. (2)'!$C$5:$C$12</c:f>
              <c:numCache>
                <c:formatCode>0.0</c:formatCode>
                <c:ptCount val="8"/>
                <c:pt idx="0">
                  <c:v>2.7</c:v>
                </c:pt>
                <c:pt idx="1">
                  <c:v>5.7</c:v>
                </c:pt>
                <c:pt idx="2">
                  <c:v>1</c:v>
                </c:pt>
                <c:pt idx="3">
                  <c:v>0.1</c:v>
                </c:pt>
                <c:pt idx="4">
                  <c:v>6</c:v>
                </c:pt>
                <c:pt idx="5">
                  <c:v>4.5999999999999996</c:v>
                </c:pt>
                <c:pt idx="6">
                  <c:v>71.3</c:v>
                </c:pt>
                <c:pt idx="7">
                  <c:v>8.6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6809545107360946E-2"/>
          <c:y val="9.8205069717682749E-3"/>
          <c:w val="0.71843481576001067"/>
          <c:h val="0.97530840683128184"/>
        </c:manualLayout>
      </c:layout>
      <c:pie3DChart>
        <c:varyColors val="1"/>
        <c:ser>
          <c:idx val="0"/>
          <c:order val="0"/>
          <c:tx>
            <c:strRef>
              <c:f>'доходы 2015,2016г. (2)'!$B$23</c:f>
              <c:strCache>
                <c:ptCount val="1"/>
                <c:pt idx="0">
                  <c:v>сумма</c:v>
                </c:pt>
              </c:strCache>
            </c:strRef>
          </c:tx>
          <c:dLbls>
            <c:dLbl>
              <c:idx val="0"/>
              <c:layout>
                <c:manualLayout>
                  <c:x val="-9.4761235780048414E-3"/>
                  <c:y val="-3.5672900392581884E-2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3.1344141853139836E-2"/>
                  <c:y val="4.3258505838324718E-2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-0.22743247891278351"/>
                  <c:y val="-2.54050399773459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субсидии</a:t>
                    </a:r>
                    <a:r>
                      <a:rPr lang="ru-RU" dirty="0"/>
                      <a:t>, </a:t>
                    </a:r>
                    <a:r>
                      <a:rPr lang="ru-RU" dirty="0" smtClean="0"/>
                      <a:t>  субвенции</a:t>
                    </a:r>
                    <a:r>
                      <a:rPr lang="ru-RU" dirty="0"/>
                      <a:t>, межбюджетные трансферты; 46,4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05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'доходы 2015,2016г. (2)'!$A$24:$A$31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прочие</c:v>
                </c:pt>
                <c:pt idx="4">
                  <c:v>земельный налог</c:v>
                </c:pt>
                <c:pt idx="5">
                  <c:v>транспортный налог</c:v>
                </c:pt>
                <c:pt idx="6">
                  <c:v>дотация</c:v>
                </c:pt>
                <c:pt idx="7">
                  <c:v>субсидии, субвенции, межбюджетные трансферты</c:v>
                </c:pt>
              </c:strCache>
            </c:strRef>
          </c:cat>
          <c:val>
            <c:numRef>
              <c:f>'доходы 2015,2016г. (2)'!$B$24:$B$31</c:f>
              <c:numCache>
                <c:formatCode>General</c:formatCode>
                <c:ptCount val="8"/>
                <c:pt idx="0">
                  <c:v>160.19999999999999</c:v>
                </c:pt>
                <c:pt idx="1">
                  <c:v>457.7</c:v>
                </c:pt>
                <c:pt idx="2">
                  <c:v>66.8</c:v>
                </c:pt>
                <c:pt idx="3">
                  <c:v>404.4</c:v>
                </c:pt>
                <c:pt idx="4">
                  <c:v>464.3</c:v>
                </c:pt>
                <c:pt idx="5">
                  <c:v>296.5</c:v>
                </c:pt>
                <c:pt idx="6">
                  <c:v>3991.7</c:v>
                </c:pt>
                <c:pt idx="7">
                  <c:v>46.4</c:v>
                </c:pt>
              </c:numCache>
            </c:numRef>
          </c:val>
        </c:ser>
        <c:ser>
          <c:idx val="1"/>
          <c:order val="1"/>
          <c:tx>
            <c:strRef>
              <c:f>'доходы 2015,2016г. (2)'!$C$23</c:f>
              <c:strCache>
                <c:ptCount val="1"/>
                <c:pt idx="0">
                  <c:v>процентное соотношение</c:v>
                </c:pt>
              </c:strCache>
            </c:strRef>
          </c:tx>
          <c:cat>
            <c:strRef>
              <c:f>'доходы 2015,2016г. (2)'!$A$24:$A$31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прочие</c:v>
                </c:pt>
                <c:pt idx="4">
                  <c:v>земельный налог</c:v>
                </c:pt>
                <c:pt idx="5">
                  <c:v>транспортный налог</c:v>
                </c:pt>
                <c:pt idx="6">
                  <c:v>дотация</c:v>
                </c:pt>
                <c:pt idx="7">
                  <c:v>субсидии, субвенции, межбюджетные трансферты</c:v>
                </c:pt>
              </c:strCache>
            </c:strRef>
          </c:cat>
          <c:val>
            <c:numRef>
              <c:f>'доходы 2015,2016г. (2)'!$C$24:$C$31</c:f>
              <c:numCache>
                <c:formatCode>0.0</c:formatCode>
                <c:ptCount val="8"/>
                <c:pt idx="0">
                  <c:v>2.7</c:v>
                </c:pt>
                <c:pt idx="1">
                  <c:v>7.8</c:v>
                </c:pt>
                <c:pt idx="2">
                  <c:v>1.1000000000000001</c:v>
                </c:pt>
                <c:pt idx="3">
                  <c:v>6.9</c:v>
                </c:pt>
                <c:pt idx="4">
                  <c:v>7.9</c:v>
                </c:pt>
                <c:pt idx="5">
                  <c:v>5</c:v>
                </c:pt>
                <c:pt idx="6">
                  <c:v>67.8</c:v>
                </c:pt>
                <c:pt idx="7">
                  <c:v>0.8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'хар.бюджета 2015-2018г.'!$B$3</c:f>
              <c:strCache>
                <c:ptCount val="1"/>
                <c:pt idx="0">
                  <c:v>доходы</c:v>
                </c:pt>
              </c:strCache>
            </c:strRef>
          </c:tx>
          <c:dLbls>
            <c:showVal val="1"/>
          </c:dLbls>
          <c:cat>
            <c:strRef>
              <c:f>'хар.бюджета 2015-2018г.'!$A$4:$A$7</c:f>
              <c:strCache>
                <c:ptCount val="4"/>
                <c:pt idx="0">
                  <c:v>2015 (первонач. план)</c:v>
                </c:pt>
                <c:pt idx="1">
                  <c:v>2016 (прогноз)</c:v>
                </c:pt>
                <c:pt idx="2">
                  <c:v>2017 (прогноз)</c:v>
                </c:pt>
                <c:pt idx="3">
                  <c:v>2018 (прогноз)</c:v>
                </c:pt>
              </c:strCache>
            </c:strRef>
          </c:cat>
          <c:val>
            <c:numRef>
              <c:f>'хар.бюджета 2015-2018г.'!$B$4:$B$7</c:f>
              <c:numCache>
                <c:formatCode>General</c:formatCode>
                <c:ptCount val="4"/>
                <c:pt idx="0">
                  <c:v>5910</c:v>
                </c:pt>
                <c:pt idx="1">
                  <c:v>5888</c:v>
                </c:pt>
                <c:pt idx="2">
                  <c:v>4037.2</c:v>
                </c:pt>
                <c:pt idx="3">
                  <c:v>4163.6000000000004</c:v>
                </c:pt>
              </c:numCache>
            </c:numRef>
          </c:val>
        </c:ser>
        <c:ser>
          <c:idx val="1"/>
          <c:order val="1"/>
          <c:tx>
            <c:strRef>
              <c:f>'хар.бюджета 2015-2018г.'!$C$3</c:f>
              <c:strCache>
                <c:ptCount val="1"/>
                <c:pt idx="0">
                  <c:v>расходы</c:v>
                </c:pt>
              </c:strCache>
            </c:strRef>
          </c:tx>
          <c:dLbls>
            <c:showVal val="1"/>
          </c:dLbls>
          <c:cat>
            <c:strRef>
              <c:f>'хар.бюджета 2015-2018г.'!$A$4:$A$7</c:f>
              <c:strCache>
                <c:ptCount val="4"/>
                <c:pt idx="0">
                  <c:v>2015 (первонач. план)</c:v>
                </c:pt>
                <c:pt idx="1">
                  <c:v>2016 (прогноз)</c:v>
                </c:pt>
                <c:pt idx="2">
                  <c:v>2017 (прогноз)</c:v>
                </c:pt>
                <c:pt idx="3">
                  <c:v>2018 (прогноз)</c:v>
                </c:pt>
              </c:strCache>
            </c:strRef>
          </c:cat>
          <c:val>
            <c:numRef>
              <c:f>'хар.бюджета 2015-2018г.'!$C$4:$C$7</c:f>
              <c:numCache>
                <c:formatCode>General</c:formatCode>
                <c:ptCount val="4"/>
                <c:pt idx="0">
                  <c:v>5910</c:v>
                </c:pt>
                <c:pt idx="1">
                  <c:v>5888</c:v>
                </c:pt>
                <c:pt idx="2">
                  <c:v>4037.2</c:v>
                </c:pt>
                <c:pt idx="3">
                  <c:v>4163.6000000000004</c:v>
                </c:pt>
              </c:numCache>
            </c:numRef>
          </c:val>
        </c:ser>
        <c:axId val="65000192"/>
        <c:axId val="65001728"/>
      </c:barChart>
      <c:catAx>
        <c:axId val="65000192"/>
        <c:scaling>
          <c:orientation val="minMax"/>
        </c:scaling>
        <c:axPos val="b"/>
        <c:tickLblPos val="nextTo"/>
        <c:crossAx val="65001728"/>
        <c:crosses val="autoZero"/>
        <c:auto val="1"/>
        <c:lblAlgn val="ctr"/>
        <c:lblOffset val="100"/>
      </c:catAx>
      <c:valAx>
        <c:axId val="65001728"/>
        <c:scaling>
          <c:orientation val="minMax"/>
        </c:scaling>
        <c:axPos val="l"/>
        <c:majorGridlines/>
        <c:numFmt formatCode="General" sourceLinked="1"/>
        <c:tickLblPos val="nextTo"/>
        <c:crossAx val="650001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"/>
                  <c:y val="-0.14168534490506071"/>
                </c:manualLayout>
              </c:layout>
              <c:dLblPos val="outEnd"/>
              <c:showVal val="1"/>
              <c:showCatName val="1"/>
            </c:dLbl>
            <c:dLbl>
              <c:idx val="1"/>
              <c:layout>
                <c:manualLayout>
                  <c:x val="5.0925925925925923E-2"/>
                  <c:y val="2.6238026834270499E-3"/>
                </c:manualLayout>
              </c:layout>
              <c:dLblPos val="outEnd"/>
              <c:showVal val="1"/>
              <c:showCatName val="1"/>
            </c:dLbl>
            <c:dLbl>
              <c:idx val="2"/>
              <c:layout>
                <c:manualLayout>
                  <c:x val="-1.8518518518518531E-2"/>
                  <c:y val="4.0062317407904974E-2"/>
                </c:manualLayout>
              </c:layout>
              <c:dLblPos val="outEnd"/>
              <c:showVal val="1"/>
              <c:showCatName val="1"/>
            </c:dLbl>
            <c:dLbl>
              <c:idx val="3"/>
              <c:layout>
                <c:manualLayout>
                  <c:x val="4.6296296296296328E-3"/>
                  <c:y val="-0.10516358319575056"/>
                </c:manualLayout>
              </c:layout>
              <c:dLblPos val="outEnd"/>
              <c:showVal val="1"/>
              <c:showCatName val="1"/>
            </c:dLbl>
            <c:dLbl>
              <c:idx val="4"/>
              <c:layout>
                <c:manualLayout>
                  <c:x val="-0.12808654126567512"/>
                  <c:y val="7.8714080502811559E-3"/>
                </c:manualLayout>
              </c:layout>
              <c:dLblPos val="outEnd"/>
              <c:showVal val="1"/>
              <c:showCatName val="1"/>
            </c:dLbl>
            <c:dLbl>
              <c:idx val="5"/>
              <c:layout>
                <c:manualLayout>
                  <c:x val="-1.5432098765432108E-2"/>
                  <c:y val="-2.0990421467416389E-2"/>
                </c:manualLayout>
              </c:layout>
              <c:dLblPos val="outEnd"/>
              <c:showVal val="1"/>
              <c:showCatName val="1"/>
            </c:dLbl>
            <c:dLbl>
              <c:idx val="6"/>
              <c:layout>
                <c:manualLayout>
                  <c:x val="0.17438271604938269"/>
                  <c:y val="7.8714080502811559E-3"/>
                </c:manualLayout>
              </c:layout>
              <c:dLblPos val="outEnd"/>
              <c:showVal val="1"/>
              <c:showCatName val="1"/>
            </c:dLbl>
            <c:dLblPos val="outEnd"/>
            <c:showVal val="1"/>
            <c:showCatName val="1"/>
            <c:showLeaderLines val="1"/>
          </c:dLbls>
          <c:cat>
            <c:strRef>
              <c:f>'расходы на 2016год'!$A$3:$A$9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экономика</c:v>
                </c:pt>
                <c:pt idx="2">
                  <c:v>Жилищно коммунальное хозяйство</c:v>
                </c:pt>
                <c:pt idx="3">
                  <c:v>культура, кинематография и средства массовой информации</c:v>
                </c:pt>
                <c:pt idx="4">
                  <c:v>социальная политика</c:v>
                </c:pt>
                <c:pt idx="5">
                  <c:v>национальная оборона</c:v>
                </c:pt>
                <c:pt idx="6">
                  <c:v>прочие расходы</c:v>
                </c:pt>
              </c:strCache>
            </c:strRef>
          </c:cat>
          <c:val>
            <c:numRef>
              <c:f>'расходы на 2016год'!$B$3:$B$9</c:f>
              <c:numCache>
                <c:formatCode>General</c:formatCode>
                <c:ptCount val="7"/>
                <c:pt idx="0">
                  <c:v>2580.6</c:v>
                </c:pt>
                <c:pt idx="1">
                  <c:v>624.4</c:v>
                </c:pt>
                <c:pt idx="2">
                  <c:v>471.7</c:v>
                </c:pt>
                <c:pt idx="3">
                  <c:v>2034.7</c:v>
                </c:pt>
                <c:pt idx="4">
                  <c:v>167</c:v>
                </c:pt>
                <c:pt idx="5">
                  <c:v>0</c:v>
                </c:pt>
                <c:pt idx="6">
                  <c:v>9.6</c:v>
                </c:pt>
              </c:numCache>
            </c:numRef>
          </c:val>
        </c:ser>
        <c:ser>
          <c:idx val="1"/>
          <c:order val="1"/>
          <c:cat>
            <c:strRef>
              <c:f>'расходы на 2016год'!$A$3:$A$9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экономика</c:v>
                </c:pt>
                <c:pt idx="2">
                  <c:v>Жилищно коммунальное хозяйство</c:v>
                </c:pt>
                <c:pt idx="3">
                  <c:v>культура, кинематография и средства массовой информации</c:v>
                </c:pt>
                <c:pt idx="4">
                  <c:v>социальная политика</c:v>
                </c:pt>
                <c:pt idx="5">
                  <c:v>национальная оборона</c:v>
                </c:pt>
                <c:pt idx="6">
                  <c:v>прочие расходы</c:v>
                </c:pt>
              </c:strCache>
            </c:strRef>
          </c:cat>
          <c:val>
            <c:numRef>
              <c:f>'расходы на 2016год'!$C$3:$C$9</c:f>
              <c:numCache>
                <c:formatCode>General</c:formatCode>
                <c:ptCount val="7"/>
                <c:pt idx="0">
                  <c:v>43.8</c:v>
                </c:pt>
                <c:pt idx="1">
                  <c:v>10.6</c:v>
                </c:pt>
                <c:pt idx="2">
                  <c:v>8</c:v>
                </c:pt>
                <c:pt idx="3">
                  <c:v>34.6</c:v>
                </c:pt>
                <c:pt idx="4">
                  <c:v>2.8</c:v>
                </c:pt>
                <c:pt idx="5">
                  <c:v>0</c:v>
                </c:pt>
                <c:pt idx="6">
                  <c:v>0.2</c:v>
                </c:pt>
              </c:numCache>
            </c:numRef>
          </c:val>
        </c:ser>
      </c:pie3D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Слайды Бюджета Петропавловского сельского поселения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Большесосновского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района 2016 и 2018 годы.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Динамика собственных доходов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бюджета Петропавловского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Большесосновского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муниципального района 2015-2018г.г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(тыс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рублей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собственных доходов  бюджета Петропавловского сельского поселения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Большесосновского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муниципального района (тыс.рублей)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3900486" cy="425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857752" y="1571612"/>
          <a:ext cx="400052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7224" y="5786454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 год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(первоначальный бюджет)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3570" y="5929330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год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(проект)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Основные характеристики бюджета Петропавловского сельского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Большесосновского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муниципального района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2015-2018годы,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(тыс.рублей)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расходов бюджета Петропавловского сельского поселения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2016г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(тыс.рублей)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169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Слайды Бюджета Петропавловского сельского поселения Большесосновского муниципального района 2016 и 2018 годы.  </vt:lpstr>
      <vt:lpstr>Динамика собственных доходов бюджета Петропавловского сельского поселения Большесосновского муниципального района 2015-2018г.г., (тыс. рублей )</vt:lpstr>
      <vt:lpstr>Структура собственных доходов  бюджета Петропавловского сельского поселения  Большесосновского муниципального района (тыс.рублей)</vt:lpstr>
      <vt:lpstr>Основные характеристики бюджета Петропавловского сельского поселения Большесосновского муниципального района  на 2015-2018годы, (тыс.рублей) </vt:lpstr>
      <vt:lpstr>Структура расходов бюджета Петропавловского сельского поселения  на 2016г. (тыс.рублей)</vt:lpstr>
    </vt:vector>
  </TitlesOfParts>
  <Company>Петропавловск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Петропавловского сельского поселения Большесосновского муниципалоьного района</dc:title>
  <dc:creator>Экономист</dc:creator>
  <cp:lastModifiedBy>Экономист</cp:lastModifiedBy>
  <cp:revision>9</cp:revision>
  <dcterms:created xsi:type="dcterms:W3CDTF">2015-11-17T09:34:50Z</dcterms:created>
  <dcterms:modified xsi:type="dcterms:W3CDTF">2015-11-18T07:53:44Z</dcterms:modified>
</cp:coreProperties>
</file>