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3.xml" ContentType="application/vnd.openxmlformats-officedocument.drawingml.char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66" r:id="rId3"/>
    <p:sldId id="267" r:id="rId4"/>
    <p:sldId id="268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&#1101;&#1082;&#1086;&#1085;&#1086;&#1084;&#1080;&#1089;&#1090;\&#1056;&#1072;&#1073;&#1086;&#1095;&#1080;&#1081;%20&#1089;&#1090;&#1086;&#1083;\&#1080;&#1085;&#1092;.%20&#1087;&#1086;%20&#1089;&#1072;&#1081;&#1090;&#1091;\&#1080;&#1089;&#1087;.%20&#1073;&#1102;&#1076;&#1078;&#1077;&#1090;&#1072;%20&#1079;&#1072;%202015&#1075;\2015%20&#1075;&#1086;&#1076;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&#1101;&#1082;&#1086;&#1085;&#1086;&#1084;&#1080;&#1089;&#1090;\&#1056;&#1072;&#1073;&#1086;&#1095;&#1080;&#1081;%20&#1089;&#1090;&#1086;&#1083;\&#1080;&#1085;&#1092;.%20&#1087;&#1086;%20&#1089;&#1072;&#1081;&#1090;&#1091;\&#1080;&#1089;&#1087;.%20&#1073;&#1102;&#1076;&#1078;&#1077;&#1090;&#1072;%20&#1079;&#1072;%202015&#1075;\2015%20&#1075;&#1086;&#1076;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&#1101;&#1082;&#1086;&#1085;&#1086;&#1084;&#1080;&#1089;&#1090;\&#1056;&#1072;&#1073;&#1086;&#1095;&#1080;&#1081;%20&#1089;&#1090;&#1086;&#1083;\&#1080;&#1085;&#1092;.%20&#1087;&#1086;%20&#1089;&#1072;&#1081;&#1090;&#1091;\&#1080;&#1089;&#1087;.%20&#1073;&#1102;&#1076;&#1078;&#1077;&#1090;&#1072;%20&#1079;&#1072;%202015&#1075;\2015%20&#1075;&#1086;&#1076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'исп. нал. и нен. доходов'!$B$2</c:f>
              <c:strCache>
                <c:ptCount val="1"/>
                <c:pt idx="0">
                  <c:v>План 2015 года</c:v>
                </c:pt>
              </c:strCache>
            </c:strRef>
          </c:tx>
          <c:dLbls>
            <c:dLbl>
              <c:idx val="1"/>
              <c:layout>
                <c:manualLayout>
                  <c:x val="-4.9140049140049137E-2"/>
                  <c:y val="4.735854739469042E-2"/>
                </c:manualLayout>
              </c:layout>
              <c:showVal val="1"/>
            </c:dLbl>
            <c:dLbl>
              <c:idx val="5"/>
              <c:layout>
                <c:manualLayout>
                  <c:x val="-4.2588042588042663E-2"/>
                  <c:y val="7.2859744990892539E-2"/>
                </c:manualLayout>
              </c:layout>
              <c:showVal val="1"/>
            </c:dLbl>
            <c:showVal val="1"/>
          </c:dLbls>
          <c:cat>
            <c:strRef>
              <c:f>'исп. нал. и нен. доходов'!$A$3:$A$8</c:f>
              <c:strCache>
                <c:ptCount val="6"/>
                <c:pt idx="0">
                  <c:v>НДФЛ</c:v>
                </c:pt>
                <c:pt idx="1">
                  <c:v>Акцизы</c:v>
                </c:pt>
                <c:pt idx="2">
                  <c:v>Земельный налог</c:v>
                </c:pt>
                <c:pt idx="3">
                  <c:v>Транспортный налог</c:v>
                </c:pt>
                <c:pt idx="4">
                  <c:v>Налог на имущ.</c:v>
                </c:pt>
                <c:pt idx="5">
                  <c:v>Прочие</c:v>
                </c:pt>
              </c:strCache>
            </c:strRef>
          </c:cat>
          <c:val>
            <c:numRef>
              <c:f>'исп. нал. и нен. доходов'!$B$3:$B$8</c:f>
              <c:numCache>
                <c:formatCode>General</c:formatCode>
                <c:ptCount val="6"/>
                <c:pt idx="0">
                  <c:v>178</c:v>
                </c:pt>
                <c:pt idx="1">
                  <c:v>379</c:v>
                </c:pt>
                <c:pt idx="2">
                  <c:v>433.7</c:v>
                </c:pt>
                <c:pt idx="3">
                  <c:v>347.2</c:v>
                </c:pt>
                <c:pt idx="4">
                  <c:v>46.1</c:v>
                </c:pt>
                <c:pt idx="5">
                  <c:v>243</c:v>
                </c:pt>
              </c:numCache>
            </c:numRef>
          </c:val>
        </c:ser>
        <c:ser>
          <c:idx val="1"/>
          <c:order val="1"/>
          <c:tx>
            <c:strRef>
              <c:f>'исп. нал. и нен. доходов'!$C$2</c:f>
              <c:strCache>
                <c:ptCount val="1"/>
                <c:pt idx="0">
                  <c:v>Факт   2015 года</c:v>
                </c:pt>
              </c:strCache>
            </c:strRef>
          </c:tx>
          <c:dLbls>
            <c:dLbl>
              <c:idx val="2"/>
              <c:layout>
                <c:manualLayout>
                  <c:x val="5.8968058968058963E-2"/>
                  <c:y val="5.8287795992714032E-2"/>
                </c:manualLayout>
              </c:layout>
              <c:showVal val="1"/>
            </c:dLbl>
            <c:dLbl>
              <c:idx val="3"/>
              <c:layout>
                <c:manualLayout>
                  <c:x val="6.8795810843054972E-2"/>
                  <c:y val="0.14936247723132992"/>
                </c:manualLayout>
              </c:layout>
              <c:showVal val="1"/>
            </c:dLbl>
            <c:dLbl>
              <c:idx val="4"/>
              <c:layout>
                <c:manualLayout>
                  <c:x val="4.2588042588042566E-2"/>
                  <c:y val="6.557377049180331E-2"/>
                </c:manualLayout>
              </c:layout>
              <c:showVal val="1"/>
            </c:dLbl>
            <c:dLbl>
              <c:idx val="5"/>
              <c:layout>
                <c:manualLayout>
                  <c:x val="4.5864045864045896E-2"/>
                  <c:y val="1.4571948998178499E-2"/>
                </c:manualLayout>
              </c:layout>
              <c:showVal val="1"/>
            </c:dLbl>
            <c:showVal val="1"/>
          </c:dLbls>
          <c:cat>
            <c:strRef>
              <c:f>'исп. нал. и нен. доходов'!$A$3:$A$8</c:f>
              <c:strCache>
                <c:ptCount val="6"/>
                <c:pt idx="0">
                  <c:v>НДФЛ</c:v>
                </c:pt>
                <c:pt idx="1">
                  <c:v>Акцизы</c:v>
                </c:pt>
                <c:pt idx="2">
                  <c:v>Земельный налог</c:v>
                </c:pt>
                <c:pt idx="3">
                  <c:v>Транспортный налог</c:v>
                </c:pt>
                <c:pt idx="4">
                  <c:v>Налог на имущ.</c:v>
                </c:pt>
                <c:pt idx="5">
                  <c:v>Прочие</c:v>
                </c:pt>
              </c:strCache>
            </c:strRef>
          </c:cat>
          <c:val>
            <c:numRef>
              <c:f>'исп. нал. и нен. доходов'!$C$3:$C$8</c:f>
              <c:numCache>
                <c:formatCode>General</c:formatCode>
                <c:ptCount val="6"/>
                <c:pt idx="0">
                  <c:v>181.7</c:v>
                </c:pt>
                <c:pt idx="1">
                  <c:v>411.8</c:v>
                </c:pt>
                <c:pt idx="2">
                  <c:v>436.5</c:v>
                </c:pt>
                <c:pt idx="3">
                  <c:v>351.5</c:v>
                </c:pt>
                <c:pt idx="4">
                  <c:v>46.8</c:v>
                </c:pt>
                <c:pt idx="5">
                  <c:v>243.5</c:v>
                </c:pt>
              </c:numCache>
            </c:numRef>
          </c:val>
        </c:ser>
        <c:shape val="cylinder"/>
        <c:axId val="67271296"/>
        <c:axId val="67293568"/>
        <c:axId val="0"/>
      </c:bar3DChart>
      <c:catAx>
        <c:axId val="67271296"/>
        <c:scaling>
          <c:orientation val="minMax"/>
        </c:scaling>
        <c:axPos val="b"/>
        <c:tickLblPos val="nextTo"/>
        <c:crossAx val="67293568"/>
        <c:crosses val="autoZero"/>
        <c:auto val="1"/>
        <c:lblAlgn val="ctr"/>
        <c:lblOffset val="100"/>
      </c:catAx>
      <c:valAx>
        <c:axId val="67293568"/>
        <c:scaling>
          <c:orientation val="minMax"/>
        </c:scaling>
        <c:axPos val="l"/>
        <c:majorGridlines/>
        <c:numFmt formatCode="General" sourceLinked="1"/>
        <c:tickLblPos val="nextTo"/>
        <c:crossAx val="67271296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'исп. дох. части бюджета'!$A$3</c:f>
              <c:strCache>
                <c:ptCount val="1"/>
                <c:pt idx="0">
                  <c:v>Налоговые доходы</c:v>
                </c:pt>
              </c:strCache>
            </c:strRef>
          </c:tx>
          <c:dLbls>
            <c:showVal val="1"/>
          </c:dLbls>
          <c:cat>
            <c:strRef>
              <c:f>'исп. дох. части бюджета'!$B$1:$E$2</c:f>
              <c:strCache>
                <c:ptCount val="4"/>
                <c:pt idx="2">
                  <c:v>План 2015г.</c:v>
                </c:pt>
                <c:pt idx="3">
                  <c:v>Факт 2015г.</c:v>
                </c:pt>
              </c:strCache>
            </c:strRef>
          </c:cat>
          <c:val>
            <c:numRef>
              <c:f>'исп. дох. части бюджета'!$B$3:$E$3</c:f>
              <c:numCache>
                <c:formatCode>General</c:formatCode>
                <c:ptCount val="4"/>
                <c:pt idx="2">
                  <c:v>1396.1</c:v>
                </c:pt>
                <c:pt idx="3">
                  <c:v>1440.9</c:v>
                </c:pt>
              </c:numCache>
            </c:numRef>
          </c:val>
        </c:ser>
        <c:ser>
          <c:idx val="1"/>
          <c:order val="1"/>
          <c:tx>
            <c:strRef>
              <c:f>'исп. дох. части бюджета'!$A$4</c:f>
              <c:strCache>
                <c:ptCount val="1"/>
                <c:pt idx="0">
                  <c:v>Неналоговые доходы</c:v>
                </c:pt>
              </c:strCache>
            </c:strRef>
          </c:tx>
          <c:dLbls>
            <c:dLbl>
              <c:idx val="2"/>
              <c:layout>
                <c:manualLayout>
                  <c:x val="-0.13046937151949151"/>
                  <c:y val="0"/>
                </c:manualLayout>
              </c:layout>
              <c:showVal val="1"/>
            </c:dLbl>
            <c:showVal val="1"/>
          </c:dLbls>
          <c:cat>
            <c:strRef>
              <c:f>'исп. дох. части бюджета'!$B$1:$E$2</c:f>
              <c:strCache>
                <c:ptCount val="4"/>
                <c:pt idx="2">
                  <c:v>План 2015г.</c:v>
                </c:pt>
                <c:pt idx="3">
                  <c:v>Факт 2015г.</c:v>
                </c:pt>
              </c:strCache>
            </c:strRef>
          </c:cat>
          <c:val>
            <c:numRef>
              <c:f>'исп. дох. части бюджета'!$B$4:$E$4</c:f>
              <c:numCache>
                <c:formatCode>General</c:formatCode>
                <c:ptCount val="4"/>
                <c:pt idx="2">
                  <c:v>230.9</c:v>
                </c:pt>
                <c:pt idx="3">
                  <c:v>230.9</c:v>
                </c:pt>
              </c:numCache>
            </c:numRef>
          </c:val>
        </c:ser>
        <c:ser>
          <c:idx val="2"/>
          <c:order val="2"/>
          <c:tx>
            <c:strRef>
              <c:f>'исп. дох. части бюджета'!$A$5</c:f>
              <c:strCache>
                <c:ptCount val="1"/>
                <c:pt idx="0">
                  <c:v>Безвозмездные поступления</c:v>
                </c:pt>
              </c:strCache>
            </c:strRef>
          </c:tx>
          <c:dLbls>
            <c:showVal val="1"/>
          </c:dLbls>
          <c:cat>
            <c:strRef>
              <c:f>'исп. дох. части бюджета'!$B$1:$E$2</c:f>
              <c:strCache>
                <c:ptCount val="4"/>
                <c:pt idx="2">
                  <c:v>План 2015г.</c:v>
                </c:pt>
                <c:pt idx="3">
                  <c:v>Факт 2015г.</c:v>
                </c:pt>
              </c:strCache>
            </c:strRef>
          </c:cat>
          <c:val>
            <c:numRef>
              <c:f>'исп. дох. части бюджета'!$B$5:$E$5</c:f>
              <c:numCache>
                <c:formatCode>General</c:formatCode>
                <c:ptCount val="4"/>
                <c:pt idx="2">
                  <c:v>4717.5</c:v>
                </c:pt>
                <c:pt idx="3">
                  <c:v>4609.8</c:v>
                </c:pt>
              </c:numCache>
            </c:numRef>
          </c:val>
        </c:ser>
        <c:shape val="box"/>
        <c:axId val="77539968"/>
        <c:axId val="77562240"/>
        <c:axId val="0"/>
      </c:bar3DChart>
      <c:catAx>
        <c:axId val="77539968"/>
        <c:scaling>
          <c:orientation val="minMax"/>
        </c:scaling>
        <c:axPos val="b"/>
        <c:tickLblPos val="nextTo"/>
        <c:crossAx val="77562240"/>
        <c:crosses val="autoZero"/>
        <c:auto val="1"/>
        <c:lblAlgn val="ctr"/>
        <c:lblOffset val="100"/>
      </c:catAx>
      <c:valAx>
        <c:axId val="77562240"/>
        <c:scaling>
          <c:orientation val="minMax"/>
        </c:scaling>
        <c:axPos val="l"/>
        <c:majorGridlines/>
        <c:numFmt formatCode="General" sourceLinked="1"/>
        <c:tickLblPos val="nextTo"/>
        <c:crossAx val="77539968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plotArea>
      <c:layout>
        <c:manualLayout>
          <c:layoutTarget val="inner"/>
          <c:xMode val="edge"/>
          <c:yMode val="edge"/>
          <c:x val="0.11551241858656558"/>
          <c:y val="2.5541967532655481E-2"/>
          <c:w val="0.76110868085933703"/>
          <c:h val="0.58574473542978589"/>
        </c:manualLayout>
      </c:layout>
      <c:bar3DChart>
        <c:barDir val="col"/>
        <c:grouping val="clustered"/>
        <c:ser>
          <c:idx val="0"/>
          <c:order val="0"/>
          <c:tx>
            <c:strRef>
              <c:f>'структура расходов за 2015год'!$B$3</c:f>
              <c:strCache>
                <c:ptCount val="1"/>
                <c:pt idx="0">
                  <c:v>план 2015г.</c:v>
                </c:pt>
              </c:strCache>
            </c:strRef>
          </c:tx>
          <c:dLbls>
            <c:showVal val="1"/>
          </c:dLbls>
          <c:cat>
            <c:strRef>
              <c:f>'структура расходов за 2015год'!$A$4:$A$11</c:f>
              <c:strCache>
                <c:ptCount val="8"/>
                <c:pt idx="0">
                  <c:v>Общегосударственные расходы</c:v>
                </c:pt>
                <c:pt idx="1">
                  <c:v>Национальная оборона</c:v>
                </c:pt>
                <c:pt idx="2">
                  <c:v>Национальная экономика</c:v>
                </c:pt>
                <c:pt idx="3">
                  <c:v>Жилищно коммунальное хозяйство</c:v>
                </c:pt>
                <c:pt idx="4">
                  <c:v>Образование</c:v>
                </c:pt>
                <c:pt idx="5">
                  <c:v>Культура и кинематография</c:v>
                </c:pt>
                <c:pt idx="6">
                  <c:v>Социальная политика</c:v>
                </c:pt>
                <c:pt idx="7">
                  <c:v>Физическая культура и спорт</c:v>
                </c:pt>
              </c:strCache>
            </c:strRef>
          </c:cat>
          <c:val>
            <c:numRef>
              <c:f>'структура расходов за 2015год'!$B$4:$B$11</c:f>
              <c:numCache>
                <c:formatCode>General</c:formatCode>
                <c:ptCount val="8"/>
                <c:pt idx="0">
                  <c:v>2653.3</c:v>
                </c:pt>
                <c:pt idx="1">
                  <c:v>68.599999999999994</c:v>
                </c:pt>
                <c:pt idx="2">
                  <c:v>491.5</c:v>
                </c:pt>
                <c:pt idx="3">
                  <c:v>916.6</c:v>
                </c:pt>
                <c:pt idx="4">
                  <c:v>3</c:v>
                </c:pt>
                <c:pt idx="5">
                  <c:v>2129.9</c:v>
                </c:pt>
                <c:pt idx="6">
                  <c:v>130.1</c:v>
                </c:pt>
                <c:pt idx="7">
                  <c:v>7</c:v>
                </c:pt>
              </c:numCache>
            </c:numRef>
          </c:val>
        </c:ser>
        <c:ser>
          <c:idx val="1"/>
          <c:order val="1"/>
          <c:tx>
            <c:strRef>
              <c:f>'структура расходов за 2015год'!$C$3</c:f>
              <c:strCache>
                <c:ptCount val="1"/>
                <c:pt idx="0">
                  <c:v>факт 2015г.</c:v>
                </c:pt>
              </c:strCache>
            </c:strRef>
          </c:tx>
          <c:dLbls>
            <c:dLbl>
              <c:idx val="0"/>
              <c:layout>
                <c:manualLayout>
                  <c:x val="8.0555555555555755E-2"/>
                  <c:y val="0"/>
                </c:manualLayout>
              </c:layout>
              <c:showVal val="1"/>
            </c:dLbl>
            <c:dLbl>
              <c:idx val="2"/>
              <c:layout>
                <c:manualLayout>
                  <c:x val="2.7777777777777887E-3"/>
                  <c:y val="-0.17129629629629675"/>
                </c:manualLayout>
              </c:layout>
              <c:showVal val="1"/>
            </c:dLbl>
            <c:dLbl>
              <c:idx val="3"/>
              <c:layout>
                <c:manualLayout>
                  <c:x val="7.2222222222222326E-2"/>
                  <c:y val="4.6296296296296389E-3"/>
                </c:manualLayout>
              </c:layout>
              <c:showVal val="1"/>
            </c:dLbl>
            <c:dLbl>
              <c:idx val="5"/>
              <c:layout>
                <c:manualLayout>
                  <c:x val="0.15000000000000022"/>
                  <c:y val="0"/>
                </c:manualLayout>
              </c:layout>
              <c:showVal val="1"/>
            </c:dLbl>
            <c:dLbl>
              <c:idx val="6"/>
              <c:layout>
                <c:manualLayout>
                  <c:x val="7.5000000000000011E-2"/>
                  <c:y val="-0.1111111111111111"/>
                </c:manualLayout>
              </c:layout>
              <c:showVal val="1"/>
            </c:dLbl>
            <c:dLbl>
              <c:idx val="7"/>
              <c:layout>
                <c:manualLayout>
                  <c:x val="0.05"/>
                  <c:y val="-4.2437781360066993E-17"/>
                </c:manualLayout>
              </c:layout>
              <c:showVal val="1"/>
            </c:dLbl>
            <c:showVal val="1"/>
          </c:dLbls>
          <c:cat>
            <c:strRef>
              <c:f>'структура расходов за 2015год'!$A$4:$A$11</c:f>
              <c:strCache>
                <c:ptCount val="8"/>
                <c:pt idx="0">
                  <c:v>Общегосударственные расходы</c:v>
                </c:pt>
                <c:pt idx="1">
                  <c:v>Национальная оборона</c:v>
                </c:pt>
                <c:pt idx="2">
                  <c:v>Национальная экономика</c:v>
                </c:pt>
                <c:pt idx="3">
                  <c:v>Жилищно коммунальное хозяйство</c:v>
                </c:pt>
                <c:pt idx="4">
                  <c:v>Образование</c:v>
                </c:pt>
                <c:pt idx="5">
                  <c:v>Культура и кинематография</c:v>
                </c:pt>
                <c:pt idx="6">
                  <c:v>Социальная политика</c:v>
                </c:pt>
                <c:pt idx="7">
                  <c:v>Физическая культура и спорт</c:v>
                </c:pt>
              </c:strCache>
            </c:strRef>
          </c:cat>
          <c:val>
            <c:numRef>
              <c:f>'структура расходов за 2015год'!$C$4:$C$11</c:f>
              <c:numCache>
                <c:formatCode>General</c:formatCode>
                <c:ptCount val="8"/>
                <c:pt idx="0">
                  <c:v>2640.5</c:v>
                </c:pt>
                <c:pt idx="1">
                  <c:v>68.599999999999994</c:v>
                </c:pt>
                <c:pt idx="2">
                  <c:v>477.3</c:v>
                </c:pt>
                <c:pt idx="3">
                  <c:v>837.1</c:v>
                </c:pt>
                <c:pt idx="4">
                  <c:v>3</c:v>
                </c:pt>
                <c:pt idx="5">
                  <c:v>2084.4</c:v>
                </c:pt>
                <c:pt idx="6">
                  <c:v>115.3</c:v>
                </c:pt>
                <c:pt idx="7">
                  <c:v>7</c:v>
                </c:pt>
              </c:numCache>
            </c:numRef>
          </c:val>
        </c:ser>
        <c:shape val="cylinder"/>
        <c:axId val="96827264"/>
        <c:axId val="96828800"/>
        <c:axId val="0"/>
      </c:bar3DChart>
      <c:catAx>
        <c:axId val="96827264"/>
        <c:scaling>
          <c:orientation val="minMax"/>
        </c:scaling>
        <c:axPos val="b"/>
        <c:tickLblPos val="nextTo"/>
        <c:crossAx val="96828800"/>
        <c:crosses val="autoZero"/>
        <c:auto val="1"/>
        <c:lblAlgn val="ctr"/>
        <c:lblOffset val="100"/>
      </c:catAx>
      <c:valAx>
        <c:axId val="96828800"/>
        <c:scaling>
          <c:orientation val="minMax"/>
        </c:scaling>
        <c:axPos val="l"/>
        <c:majorGridlines/>
        <c:numFmt formatCode="General" sourceLinked="1"/>
        <c:tickLblPos val="nextTo"/>
        <c:crossAx val="96827264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6752A7-D813-4307-819F-EED2A1D030DB}" type="datetimeFigureOut">
              <a:rPr lang="ru-RU" smtClean="0"/>
              <a:pPr/>
              <a:t>24.03.2016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8F4F76-09CA-45DD-8C1E-6FDAED7F7B7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8F4F76-09CA-45DD-8C1E-6FDAED7F7B73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B67AD-3121-408B-8FA2-BE4C02017DCB}" type="datetimeFigureOut">
              <a:rPr lang="ru-RU" smtClean="0"/>
              <a:pPr/>
              <a:t>24.03.2016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F7CD3-88D1-4A9F-AF96-EC5C69B1B1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B67AD-3121-408B-8FA2-BE4C02017DCB}" type="datetimeFigureOut">
              <a:rPr lang="ru-RU" smtClean="0"/>
              <a:pPr/>
              <a:t>24.03.2016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F7CD3-88D1-4A9F-AF96-EC5C69B1B1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B67AD-3121-408B-8FA2-BE4C02017DCB}" type="datetimeFigureOut">
              <a:rPr lang="ru-RU" smtClean="0"/>
              <a:pPr/>
              <a:t>24.03.2016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F7CD3-88D1-4A9F-AF96-EC5C69B1B1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B67AD-3121-408B-8FA2-BE4C02017DCB}" type="datetimeFigureOut">
              <a:rPr lang="ru-RU" smtClean="0"/>
              <a:pPr/>
              <a:t>24.03.2016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F7CD3-88D1-4A9F-AF96-EC5C69B1B1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B67AD-3121-408B-8FA2-BE4C02017DCB}" type="datetimeFigureOut">
              <a:rPr lang="ru-RU" smtClean="0"/>
              <a:pPr/>
              <a:t>24.03.2016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F7CD3-88D1-4A9F-AF96-EC5C69B1B1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B67AD-3121-408B-8FA2-BE4C02017DCB}" type="datetimeFigureOut">
              <a:rPr lang="ru-RU" smtClean="0"/>
              <a:pPr/>
              <a:t>24.03.2016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F7CD3-88D1-4A9F-AF96-EC5C69B1B1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B67AD-3121-408B-8FA2-BE4C02017DCB}" type="datetimeFigureOut">
              <a:rPr lang="ru-RU" smtClean="0"/>
              <a:pPr/>
              <a:t>24.03.2016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F7CD3-88D1-4A9F-AF96-EC5C69B1B1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B67AD-3121-408B-8FA2-BE4C02017DCB}" type="datetimeFigureOut">
              <a:rPr lang="ru-RU" smtClean="0"/>
              <a:pPr/>
              <a:t>24.03.2016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F7CD3-88D1-4A9F-AF96-EC5C69B1B1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B67AD-3121-408B-8FA2-BE4C02017DCB}" type="datetimeFigureOut">
              <a:rPr lang="ru-RU" smtClean="0"/>
              <a:pPr/>
              <a:t>24.03.2016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F7CD3-88D1-4A9F-AF96-EC5C69B1B1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B67AD-3121-408B-8FA2-BE4C02017DCB}" type="datetimeFigureOut">
              <a:rPr lang="ru-RU" smtClean="0"/>
              <a:pPr/>
              <a:t>24.03.2016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F7CD3-88D1-4A9F-AF96-EC5C69B1B1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B67AD-3121-408B-8FA2-BE4C02017DCB}" type="datetimeFigureOut">
              <a:rPr lang="ru-RU" smtClean="0"/>
              <a:pPr/>
              <a:t>24.03.2016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F7CD3-88D1-4A9F-AF96-EC5C69B1B1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AB67AD-3121-408B-8FA2-BE4C02017DCB}" type="datetimeFigureOut">
              <a:rPr lang="ru-RU" smtClean="0"/>
              <a:pPr/>
              <a:t>24.03.2016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CF7CD3-88D1-4A9F-AF96-EC5C69B1B10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Исполнение Бюджета Петропавловского сельского поселения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Большесосновского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муниципалоьного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района за 2015 год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Исполнение налоговых и неналоговых доходов , за 2015 год (тыс.рублей)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800" b="1" dirty="0" smtClean="0"/>
              <a:t>Исполнение доходной части бюджета Петропавловского сельского поселения за  2015 года, тыс. рублей</a:t>
            </a:r>
            <a:r>
              <a:rPr lang="ru-RU" sz="1800" dirty="0" smtClean="0"/>
              <a:t> </a:t>
            </a:r>
            <a:endParaRPr lang="ru-RU" sz="1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800" dirty="0" smtClean="0"/>
              <a:t>Структура расходов бюджета Петропавловского сельского поселения </a:t>
            </a:r>
            <a:r>
              <a:rPr lang="ru-RU" sz="1800" dirty="0" err="1" smtClean="0"/>
              <a:t>Большесосновского</a:t>
            </a:r>
            <a:r>
              <a:rPr lang="ru-RU" sz="1800" dirty="0" smtClean="0"/>
              <a:t> муниципального района за 2015год 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</TotalTime>
  <Words>62</Words>
  <Application>Microsoft Office PowerPoint</Application>
  <PresentationFormat>Экран (4:3)</PresentationFormat>
  <Paragraphs>18</Paragraphs>
  <Slides>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Исполнение Бюджета Петропавловского сельского поселения Большесосновского муниципалоьного района за 2015 год</vt:lpstr>
      <vt:lpstr>Исполнение налоговых и неналоговых доходов , за 2015 год (тыс.рублей)</vt:lpstr>
      <vt:lpstr>Исполнение доходной части бюджета Петропавловского сельского поселения за  2015 года, тыс. рублей </vt:lpstr>
      <vt:lpstr>Структура расходов бюджета Петропавловского сельского поселения Большесосновского муниципального района за 2015год </vt:lpstr>
    </vt:vector>
  </TitlesOfParts>
  <Company>Петропавловск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Бюджет Петропавловского сельского поселения Большесосновского муниципалоьного района</dc:title>
  <dc:creator>Экономист</dc:creator>
  <cp:lastModifiedBy>Экономист</cp:lastModifiedBy>
  <cp:revision>18</cp:revision>
  <dcterms:created xsi:type="dcterms:W3CDTF">2015-11-17T09:34:50Z</dcterms:created>
  <dcterms:modified xsi:type="dcterms:W3CDTF">2016-03-24T04:09:02Z</dcterms:modified>
</cp:coreProperties>
</file>