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2014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2014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101;&#1082;&#1086;&#1085;&#1086;&#1084;&#1080;&#1089;&#1090;\&#1056;&#1072;&#1073;&#1086;&#1095;&#1080;&#1081;%20&#1089;&#1090;&#1086;&#1083;\2014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'исп. дох. части бюджета'!$A$3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2014г.</c:v>
                </c:pt>
                <c:pt idx="3">
                  <c:v>Факт 2014г.</c:v>
                </c:pt>
              </c:strCache>
            </c:strRef>
          </c:cat>
          <c:val>
            <c:numRef>
              <c:f>'исп. дох. части бюджета'!$B$3:$E$3</c:f>
              <c:numCache>
                <c:formatCode>General</c:formatCode>
                <c:ptCount val="4"/>
                <c:pt idx="2">
                  <c:v>1257.0999999999999</c:v>
                </c:pt>
                <c:pt idx="3">
                  <c:v>1289.8</c:v>
                </c:pt>
              </c:numCache>
            </c:numRef>
          </c:val>
        </c:ser>
        <c:ser>
          <c:idx val="1"/>
          <c:order val="1"/>
          <c:tx>
            <c:strRef>
              <c:f>'исп. дох. части бюджета'!$A$4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2014г.</c:v>
                </c:pt>
                <c:pt idx="3">
                  <c:v>Факт 2014г.</c:v>
                </c:pt>
              </c:strCache>
            </c:strRef>
          </c:cat>
          <c:val>
            <c:numRef>
              <c:f>'исп. дох. части бюджета'!$B$4:$E$4</c:f>
              <c:numCache>
                <c:formatCode>General</c:formatCode>
                <c:ptCount val="4"/>
                <c:pt idx="2">
                  <c:v>89.3</c:v>
                </c:pt>
                <c:pt idx="3">
                  <c:v>73.099999999999994</c:v>
                </c:pt>
              </c:numCache>
            </c:numRef>
          </c:val>
        </c:ser>
        <c:ser>
          <c:idx val="2"/>
          <c:order val="2"/>
          <c:tx>
            <c:strRef>
              <c:f>'исп. дох. части бюджета'!$A$5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'исп. дох. части бюджета'!$B$1:$E$2</c:f>
              <c:strCache>
                <c:ptCount val="4"/>
                <c:pt idx="2">
                  <c:v>План 2014г.</c:v>
                </c:pt>
                <c:pt idx="3">
                  <c:v>Факт 2014г.</c:v>
                </c:pt>
              </c:strCache>
            </c:strRef>
          </c:cat>
          <c:val>
            <c:numRef>
              <c:f>'исп. дох. части бюджета'!$B$5:$E$5</c:f>
              <c:numCache>
                <c:formatCode>General</c:formatCode>
                <c:ptCount val="4"/>
                <c:pt idx="2">
                  <c:v>5137.8</c:v>
                </c:pt>
                <c:pt idx="3">
                  <c:v>4536.1000000000004</c:v>
                </c:pt>
              </c:numCache>
            </c:numRef>
          </c:val>
        </c:ser>
        <c:shape val="box"/>
        <c:axId val="57698176"/>
        <c:axId val="57788288"/>
        <c:axId val="0"/>
      </c:bar3DChart>
      <c:catAx>
        <c:axId val="57698176"/>
        <c:scaling>
          <c:orientation val="minMax"/>
        </c:scaling>
        <c:axPos val="b"/>
        <c:tickLblPos val="nextTo"/>
        <c:crossAx val="57788288"/>
        <c:crosses val="autoZero"/>
        <c:auto val="1"/>
        <c:lblAlgn val="ctr"/>
        <c:lblOffset val="100"/>
      </c:catAx>
      <c:valAx>
        <c:axId val="57788288"/>
        <c:scaling>
          <c:orientation val="minMax"/>
        </c:scaling>
        <c:axPos val="l"/>
        <c:majorGridlines/>
        <c:numFmt formatCode="General" sourceLinked="1"/>
        <c:tickLblPos val="nextTo"/>
        <c:crossAx val="57698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'исп. нал. и нен. доходов'!$B$1:$B$2</c:f>
              <c:strCache>
                <c:ptCount val="1"/>
                <c:pt idx="0">
                  <c:v>План 2014 года</c:v>
                </c:pt>
              </c:strCache>
            </c:strRef>
          </c:tx>
          <c:dLbls>
            <c:showVal val="1"/>
          </c:dLbls>
          <c:cat>
            <c:strRef>
              <c:f>'исп. нал. и нен. доходов'!$A$3:$A$8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Налог на имущ.</c:v>
                </c:pt>
                <c:pt idx="5">
                  <c:v>Прочие</c:v>
                </c:pt>
              </c:strCache>
            </c:strRef>
          </c:cat>
          <c:val>
            <c:numRef>
              <c:f>'исп. нал. и нен. доходов'!$B$3:$B$8</c:f>
              <c:numCache>
                <c:formatCode>General</c:formatCode>
                <c:ptCount val="6"/>
                <c:pt idx="0">
                  <c:v>151</c:v>
                </c:pt>
                <c:pt idx="1">
                  <c:v>415</c:v>
                </c:pt>
                <c:pt idx="2">
                  <c:v>355</c:v>
                </c:pt>
                <c:pt idx="3">
                  <c:v>267.10000000000002</c:v>
                </c:pt>
                <c:pt idx="4">
                  <c:v>62</c:v>
                </c:pt>
                <c:pt idx="5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'исп. нал. и нен. доходов'!$C$1:$C$2</c:f>
              <c:strCache>
                <c:ptCount val="1"/>
                <c:pt idx="0">
                  <c:v>Факт   2014 года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elete val="1"/>
          </c:dLbls>
          <c:cat>
            <c:strRef>
              <c:f>'исп. нал. и нен. доходов'!$A$3:$A$8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Земельный налог</c:v>
                </c:pt>
                <c:pt idx="3">
                  <c:v>Транспортный налог</c:v>
                </c:pt>
                <c:pt idx="4">
                  <c:v>Налог на имущ.</c:v>
                </c:pt>
                <c:pt idx="5">
                  <c:v>Прочие</c:v>
                </c:pt>
              </c:strCache>
            </c:strRef>
          </c:cat>
          <c:val>
            <c:numRef>
              <c:f>'исп. нал. и нен. доходов'!$C$3:$C$8</c:f>
              <c:numCache>
                <c:formatCode>General</c:formatCode>
                <c:ptCount val="6"/>
                <c:pt idx="0">
                  <c:v>149.6</c:v>
                </c:pt>
                <c:pt idx="1">
                  <c:v>442.5</c:v>
                </c:pt>
                <c:pt idx="2">
                  <c:v>361.2</c:v>
                </c:pt>
                <c:pt idx="3">
                  <c:v>268</c:v>
                </c:pt>
                <c:pt idx="4">
                  <c:v>63.3</c:v>
                </c:pt>
                <c:pt idx="5">
                  <c:v>78.3</c:v>
                </c:pt>
              </c:numCache>
            </c:numRef>
          </c:val>
        </c:ser>
        <c:shape val="cylinder"/>
        <c:axId val="76646656"/>
        <c:axId val="76738560"/>
        <c:axId val="0"/>
      </c:bar3DChart>
      <c:catAx>
        <c:axId val="76646656"/>
        <c:scaling>
          <c:orientation val="minMax"/>
        </c:scaling>
        <c:axPos val="b"/>
        <c:tickLblPos val="nextTo"/>
        <c:crossAx val="76738560"/>
        <c:crosses val="autoZero"/>
        <c:auto val="1"/>
        <c:lblAlgn val="ctr"/>
        <c:lblOffset val="100"/>
      </c:catAx>
      <c:valAx>
        <c:axId val="76738560"/>
        <c:scaling>
          <c:orientation val="minMax"/>
        </c:scaling>
        <c:axPos val="l"/>
        <c:majorGridlines/>
        <c:numFmt formatCode="General" sourceLinked="1"/>
        <c:tickLblPos val="nextTo"/>
        <c:crossAx val="76646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Лист3!$B$3</c:f>
              <c:strCache>
                <c:ptCount val="1"/>
                <c:pt idx="0">
                  <c:v>план 2014г.</c:v>
                </c:pt>
              </c:strCache>
            </c:strRef>
          </c:tx>
          <c:dLbls>
            <c:showVal val="1"/>
          </c:dLbls>
          <c:cat>
            <c:strRef>
              <c:f>Лист3!$A$4:$A$11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 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Лист3!$B$4:$B$11</c:f>
              <c:numCache>
                <c:formatCode>General</c:formatCode>
                <c:ptCount val="8"/>
                <c:pt idx="0">
                  <c:v>2823.2</c:v>
                </c:pt>
                <c:pt idx="1">
                  <c:v>62.7</c:v>
                </c:pt>
                <c:pt idx="2">
                  <c:v>514.70000000000005</c:v>
                </c:pt>
                <c:pt idx="3">
                  <c:v>1020.4</c:v>
                </c:pt>
                <c:pt idx="4">
                  <c:v>5</c:v>
                </c:pt>
                <c:pt idx="5">
                  <c:v>2238</c:v>
                </c:pt>
                <c:pt idx="6">
                  <c:v>127.9</c:v>
                </c:pt>
                <c:pt idx="7">
                  <c:v>4.7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факт 2014г.</c:v>
                </c:pt>
              </c:strCache>
            </c:strRef>
          </c:tx>
          <c:dLbls>
            <c:dLbl>
              <c:idx val="2"/>
              <c:layout>
                <c:manualLayout>
                  <c:x val="2.4691358024691357E-2"/>
                  <c:y val="-2.5254293948050392E-2"/>
                </c:manualLayout>
              </c:layout>
              <c:showVal val="1"/>
            </c:dLbl>
            <c:dLbl>
              <c:idx val="3"/>
              <c:layout>
                <c:manualLayout>
                  <c:x val="4.0123456790123399E-2"/>
                  <c:y val="1.6836195965366979E-2"/>
                </c:manualLayout>
              </c:layout>
              <c:showVal val="1"/>
            </c:dLbl>
            <c:dLbl>
              <c:idx val="5"/>
              <c:layout>
                <c:manualLayout>
                  <c:x val="4.1666666666666664E-2"/>
                  <c:y val="8.4180979826834635E-3"/>
                </c:manualLayout>
              </c:layout>
              <c:showVal val="1"/>
            </c:dLbl>
            <c:dLbl>
              <c:idx val="6"/>
              <c:layout>
                <c:manualLayout>
                  <c:x val="3.7037037037037035E-2"/>
                  <c:y val="-1.403016330447244E-2"/>
                </c:manualLayout>
              </c:layout>
              <c:showVal val="1"/>
            </c:dLbl>
            <c:showVal val="1"/>
          </c:dLbls>
          <c:cat>
            <c:strRef>
              <c:f>Лист3!$A$4:$A$11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 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Лист3!$C$4:$C$11</c:f>
              <c:numCache>
                <c:formatCode>General</c:formatCode>
                <c:ptCount val="8"/>
                <c:pt idx="0">
                  <c:v>2559.9</c:v>
                </c:pt>
                <c:pt idx="1">
                  <c:v>62.7</c:v>
                </c:pt>
                <c:pt idx="2">
                  <c:v>489.2</c:v>
                </c:pt>
                <c:pt idx="3">
                  <c:v>735.4</c:v>
                </c:pt>
                <c:pt idx="4">
                  <c:v>5</c:v>
                </c:pt>
                <c:pt idx="5">
                  <c:v>2174.1999999999998</c:v>
                </c:pt>
                <c:pt idx="6">
                  <c:v>124.8</c:v>
                </c:pt>
                <c:pt idx="7">
                  <c:v>4.7</c:v>
                </c:pt>
              </c:numCache>
            </c:numRef>
          </c:val>
        </c:ser>
        <c:shape val="cylinder"/>
        <c:axId val="96243072"/>
        <c:axId val="96343168"/>
        <c:axId val="0"/>
      </c:bar3DChart>
      <c:catAx>
        <c:axId val="96243072"/>
        <c:scaling>
          <c:orientation val="minMax"/>
        </c:scaling>
        <c:axPos val="b"/>
        <c:tickLblPos val="nextTo"/>
        <c:crossAx val="96343168"/>
        <c:crosses val="autoZero"/>
        <c:auto val="1"/>
        <c:lblAlgn val="ctr"/>
        <c:lblOffset val="100"/>
      </c:catAx>
      <c:valAx>
        <c:axId val="96343168"/>
        <c:scaling>
          <c:orientation val="minMax"/>
        </c:scaling>
        <c:axPos val="l"/>
        <c:majorGridlines/>
        <c:numFmt formatCode="General" sourceLinked="1"/>
        <c:tickLblPos val="nextTo"/>
        <c:crossAx val="96243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67AD-3121-408B-8FA2-BE4C02017DCB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F7CD3-88D1-4A9F-AF96-EC5C69B1B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Бюджета Петропавловского сельского поселения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муниципалоьного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 за 2014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Исполнение доходной части бюджета Петропавловского сельского поселения за  2014 года, тыс. рублей</a:t>
            </a:r>
            <a:r>
              <a:rPr lang="ru-RU" sz="1800" dirty="0" smtClean="0"/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Исполнение налоговых и неналоговых доходов                                                                     Петропавловского сельского поселения,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Большесосновского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муниципального района                      за 2014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Структура расходов бюджета Петропавловского сельского поселения </a:t>
            </a:r>
            <a:r>
              <a:rPr lang="ru-RU" sz="1800" dirty="0" err="1" smtClean="0"/>
              <a:t>Большесосновского</a:t>
            </a:r>
            <a:r>
              <a:rPr lang="ru-RU" sz="1800" dirty="0" smtClean="0"/>
              <a:t> муниципального района за 2014год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Исполнение Бюджета Петропавловского сельского поселения Большесосновского муниципалоьного района за 2014 год</vt:lpstr>
      <vt:lpstr>Исполнение доходной части бюджета Петропавловского сельского поселения за  2014 года, тыс. рублей </vt:lpstr>
      <vt:lpstr>Исполнение налоговых и неналоговых доходов                                                                     Петропавловского сельского поселения,   Большесосновского муниципального района                      за 2014 год</vt:lpstr>
      <vt:lpstr>Структура расходов бюджета Петропавловского сельского поселения Большесосновского муниципального района за 2014год </vt:lpstr>
    </vt:vector>
  </TitlesOfParts>
  <Company>Петропавловск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Петропавловского сельского поселения Большесосновского муниципалоьного района</dc:title>
  <dc:creator>Экономист</dc:creator>
  <cp:lastModifiedBy>Экономист</cp:lastModifiedBy>
  <cp:revision>11</cp:revision>
  <dcterms:created xsi:type="dcterms:W3CDTF">2015-11-17T09:34:50Z</dcterms:created>
  <dcterms:modified xsi:type="dcterms:W3CDTF">2016-03-22T10:13:37Z</dcterms:modified>
</cp:coreProperties>
</file>