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&#1086;&#1088;&#1084;&#1072;&#1094;&#1080;&#1103;%20&#1085;&#1072;%20&#1089;&#1072;&#1081;&#1090;%20&#1087;&#1086;%20&#1073;&#1102;&#1076;&#1078;&#1077;&#1090;&#1091;\&#1087;&#1088;&#1077;&#1079;&#1077;&#1085;&#1090;&#1072;&#1094;&#1080;&#1103;%20&#1087;&#1088;&#1086;&#1077;&#1082;&#1090;&#1072;%20&#1073;&#1102;&#1076;&#1078;&#1077;&#1090;&#1072;%20%202017-2019&#1075;\&#1076;&#1072;&#1085;&#1085;&#1099;&#1077;%20&#1076;&#1083;&#1103;%20&#1076;&#1080;&#1072;&#1075;&#1088;&#1072;&#1084;&#1084;%202017-2019&#1075;%20&#1089;&#1083;&#1072;&#1081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&#1086;&#1088;&#1084;&#1072;&#1094;&#1080;&#1103;%20&#1085;&#1072;%20&#1089;&#1072;&#1081;&#1090;%20&#1087;&#1086;%20&#1073;&#1102;&#1076;&#1078;&#1077;&#1090;&#1091;\&#1087;&#1088;&#1077;&#1079;&#1077;&#1085;&#1090;&#1072;&#1094;&#1080;&#1103;%20&#1087;&#1088;&#1086;&#1077;&#1082;&#1090;&#1072;%20&#1073;&#1102;&#1076;&#1078;&#1077;&#1090;&#1072;%20%202017-2019&#1075;\&#1076;&#1072;&#1085;&#1085;&#1099;&#1077;%20&#1076;&#1083;&#1103;%20&#1076;&#1080;&#1072;&#1075;&#1088;&#1072;&#1084;&#1084;%202017-2019&#1075;%20&#1089;&#1083;&#1072;&#1081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&#1086;&#1088;&#1084;&#1072;&#1094;&#1080;&#1103;%20&#1085;&#1072;%20&#1089;&#1072;&#1081;&#1090;%20&#1087;&#1086;%20&#1073;&#1102;&#1076;&#1078;&#1077;&#1090;&#1091;\&#1087;&#1088;&#1077;&#1079;&#1077;&#1085;&#1090;&#1072;&#1094;&#1080;&#1103;%20&#1087;&#1088;&#1086;&#1077;&#1082;&#1090;&#1072;%20&#1073;&#1102;&#1076;&#1078;&#1077;&#1090;&#1072;%20%202017-2019&#1075;\&#1076;&#1072;&#1085;&#1085;&#1099;&#1077;%20&#1076;&#1083;&#1103;%20&#1076;&#1080;&#1072;&#1075;&#1088;&#1072;&#1084;&#1084;%202017-2019&#1075;%20&#1089;&#1083;&#1072;&#1081;&#1076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&#1086;&#1088;&#1084;&#1072;&#1094;&#1080;&#1103;%20&#1085;&#1072;%20&#1089;&#1072;&#1081;&#1090;%20&#1087;&#1086;%20&#1073;&#1102;&#1076;&#1078;&#1077;&#1090;&#1091;\&#1087;&#1088;&#1077;&#1079;&#1077;&#1085;&#1090;&#1072;&#1094;&#1080;&#1103;%20&#1087;&#1088;&#1086;&#1077;&#1082;&#1090;&#1072;%20&#1073;&#1102;&#1076;&#1078;&#1077;&#1090;&#1072;%20%202017-2019&#1075;\&#1076;&#1072;&#1085;&#1085;&#1099;&#1077;%20&#1076;&#1083;&#1103;%20&#1076;&#1080;&#1072;&#1075;&#1088;&#1072;&#1084;&#1084;%202017-2019&#1075;%20&#1089;&#1083;&#1072;&#1081;&#1076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&#1086;&#1088;&#1084;&#1072;&#1094;&#1080;&#1103;%20&#1085;&#1072;%20&#1089;&#1072;&#1081;&#1090;%20&#1087;&#1086;%20&#1073;&#1102;&#1076;&#1078;&#1077;&#1090;&#1091;\&#1087;&#1088;&#1077;&#1079;&#1077;&#1085;&#1090;&#1072;&#1094;&#1080;&#1103;%20&#1087;&#1088;&#1086;&#1077;&#1082;&#1090;&#1072;%20&#1073;&#1102;&#1076;&#1078;&#1077;&#1090;&#1072;%20%202017-2019&#1075;\&#1076;&#1072;&#1085;&#1085;&#1099;&#1077;%20&#1076;&#1083;&#1103;%20&#1076;&#1080;&#1072;&#1075;&#1088;&#1072;&#1084;&#1084;%202017-2019&#1075;%20&#1089;&#1083;&#1072;&#1081;&#1076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'хар.бюджета 2016-2019г.'!$B$3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'хар.бюджета 2016-2019г.'!$A$4:$A$7</c:f>
              <c:strCache>
                <c:ptCount val="4"/>
                <c:pt idx="0">
                  <c:v>2016г. (фактически)</c:v>
                </c:pt>
                <c:pt idx="1">
                  <c:v>2017г. (план)</c:v>
                </c:pt>
                <c:pt idx="2">
                  <c:v>2018г. (прогноз)</c:v>
                </c:pt>
                <c:pt idx="3">
                  <c:v>2019г. (прогноз)</c:v>
                </c:pt>
              </c:strCache>
            </c:strRef>
          </c:cat>
          <c:val>
            <c:numRef>
              <c:f>'хар.бюджета 2016-2019г.'!$B$4:$B$7</c:f>
              <c:numCache>
                <c:formatCode>General</c:formatCode>
                <c:ptCount val="4"/>
                <c:pt idx="0">
                  <c:v>6112.7</c:v>
                </c:pt>
                <c:pt idx="1">
                  <c:v>5687.2</c:v>
                </c:pt>
                <c:pt idx="2">
                  <c:v>4782.2</c:v>
                </c:pt>
                <c:pt idx="3">
                  <c:v>5058.2</c:v>
                </c:pt>
              </c:numCache>
            </c:numRef>
          </c:val>
        </c:ser>
        <c:ser>
          <c:idx val="1"/>
          <c:order val="1"/>
          <c:tx>
            <c:strRef>
              <c:f>'хар.бюджета 2016-2019г.'!$C$3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'хар.бюджета 2016-2019г.'!$A$4:$A$7</c:f>
              <c:strCache>
                <c:ptCount val="4"/>
                <c:pt idx="0">
                  <c:v>2016г. (фактически)</c:v>
                </c:pt>
                <c:pt idx="1">
                  <c:v>2017г. (план)</c:v>
                </c:pt>
                <c:pt idx="2">
                  <c:v>2018г. (прогноз)</c:v>
                </c:pt>
                <c:pt idx="3">
                  <c:v>2019г. (прогноз)</c:v>
                </c:pt>
              </c:strCache>
            </c:strRef>
          </c:cat>
          <c:val>
            <c:numRef>
              <c:f>'хар.бюджета 2016-2019г.'!$C$4:$C$7</c:f>
              <c:numCache>
                <c:formatCode>General</c:formatCode>
                <c:ptCount val="4"/>
                <c:pt idx="0">
                  <c:v>5670.7</c:v>
                </c:pt>
                <c:pt idx="1">
                  <c:v>5687.2</c:v>
                </c:pt>
                <c:pt idx="2">
                  <c:v>4782.2</c:v>
                </c:pt>
                <c:pt idx="3">
                  <c:v>5058.2</c:v>
                </c:pt>
              </c:numCache>
            </c:numRef>
          </c:val>
        </c:ser>
        <c:shape val="box"/>
        <c:axId val="82632704"/>
        <c:axId val="82634240"/>
        <c:axId val="0"/>
      </c:bar3DChart>
      <c:catAx>
        <c:axId val="82632704"/>
        <c:scaling>
          <c:orientation val="minMax"/>
        </c:scaling>
        <c:axPos val="b"/>
        <c:tickLblPos val="nextTo"/>
        <c:crossAx val="82634240"/>
        <c:crosses val="autoZero"/>
        <c:auto val="1"/>
        <c:lblAlgn val="ctr"/>
        <c:lblOffset val="100"/>
      </c:catAx>
      <c:valAx>
        <c:axId val="82634240"/>
        <c:scaling>
          <c:orientation val="minMax"/>
        </c:scaling>
        <c:axPos val="l"/>
        <c:majorGridlines/>
        <c:numFmt formatCode="0%" sourceLinked="1"/>
        <c:tickLblPos val="nextTo"/>
        <c:crossAx val="82632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'соб.дох 2016-2019г'!$A$3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'соб.дох 2016-2019г'!$B$2:$E$2</c:f>
              <c:strCache>
                <c:ptCount val="4"/>
                <c:pt idx="0">
                  <c:v>2016г.(факт.)</c:v>
                </c:pt>
                <c:pt idx="1">
                  <c:v>2017г.(план)</c:v>
                </c:pt>
                <c:pt idx="2">
                  <c:v>2018г.(прогноз)</c:v>
                </c:pt>
                <c:pt idx="3">
                  <c:v>2019г.(прогноз)</c:v>
                </c:pt>
              </c:strCache>
            </c:strRef>
          </c:cat>
          <c:val>
            <c:numRef>
              <c:f>'соб.дох 2016-2019г'!$B$3:$E$3</c:f>
              <c:numCache>
                <c:formatCode>General</c:formatCode>
                <c:ptCount val="4"/>
                <c:pt idx="0">
                  <c:v>1631.3</c:v>
                </c:pt>
                <c:pt idx="1">
                  <c:v>1467.7</c:v>
                </c:pt>
                <c:pt idx="2">
                  <c:v>1526</c:v>
                </c:pt>
                <c:pt idx="3">
                  <c:v>1639</c:v>
                </c:pt>
              </c:numCache>
            </c:numRef>
          </c:val>
        </c:ser>
        <c:ser>
          <c:idx val="1"/>
          <c:order val="1"/>
          <c:tx>
            <c:strRef>
              <c:f>'соб.дох 2016-2019г'!$A$4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showVal val="1"/>
          </c:dLbls>
          <c:cat>
            <c:strRef>
              <c:f>'соб.дох 2016-2019г'!$B$2:$E$2</c:f>
              <c:strCache>
                <c:ptCount val="4"/>
                <c:pt idx="0">
                  <c:v>2016г.(факт.)</c:v>
                </c:pt>
                <c:pt idx="1">
                  <c:v>2017г.(план)</c:v>
                </c:pt>
                <c:pt idx="2">
                  <c:v>2018г.(прогноз)</c:v>
                </c:pt>
                <c:pt idx="3">
                  <c:v>2019г.(прогноз)</c:v>
                </c:pt>
              </c:strCache>
            </c:strRef>
          </c:cat>
          <c:val>
            <c:numRef>
              <c:f>'соб.дох 2016-2019г'!$B$4:$E$4</c:f>
              <c:numCache>
                <c:formatCode>General</c:formatCode>
                <c:ptCount val="4"/>
                <c:pt idx="0">
                  <c:v>107.5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'соб.дох 2016-2019г'!$A$5</c:f>
              <c:strCache>
                <c:ptCount val="1"/>
                <c:pt idx="0">
                  <c:v>Дотации</c:v>
                </c:pt>
              </c:strCache>
            </c:strRef>
          </c:tx>
          <c:dLbls>
            <c:showVal val="1"/>
          </c:dLbls>
          <c:cat>
            <c:strRef>
              <c:f>'соб.дох 2016-2019г'!$B$2:$E$2</c:f>
              <c:strCache>
                <c:ptCount val="4"/>
                <c:pt idx="0">
                  <c:v>2016г.(факт.)</c:v>
                </c:pt>
                <c:pt idx="1">
                  <c:v>2017г.(план)</c:v>
                </c:pt>
                <c:pt idx="2">
                  <c:v>2018г.(прогноз)</c:v>
                </c:pt>
                <c:pt idx="3">
                  <c:v>2019г.(прогноз)</c:v>
                </c:pt>
              </c:strCache>
            </c:strRef>
          </c:cat>
          <c:val>
            <c:numRef>
              <c:f>'соб.дох 2016-2019г'!$B$5:$E$5</c:f>
              <c:numCache>
                <c:formatCode>General</c:formatCode>
                <c:ptCount val="4"/>
                <c:pt idx="0">
                  <c:v>4193.7</c:v>
                </c:pt>
                <c:pt idx="1">
                  <c:v>3921.3</c:v>
                </c:pt>
                <c:pt idx="2">
                  <c:v>2958</c:v>
                </c:pt>
                <c:pt idx="3">
                  <c:v>3121</c:v>
                </c:pt>
              </c:numCache>
            </c:numRef>
          </c:val>
        </c:ser>
        <c:ser>
          <c:idx val="3"/>
          <c:order val="3"/>
          <c:tx>
            <c:strRef>
              <c:f>'соб.дох 2016-2019г'!$A$6</c:f>
              <c:strCache>
                <c:ptCount val="1"/>
                <c:pt idx="0">
                  <c:v>Субсидии, субвенции, межбюджетные трансферты</c:v>
                </c:pt>
              </c:strCache>
            </c:strRef>
          </c:tx>
          <c:dLbls>
            <c:showVal val="1"/>
          </c:dLbls>
          <c:cat>
            <c:strRef>
              <c:f>'соб.дох 2016-2019г'!$B$2:$E$2</c:f>
              <c:strCache>
                <c:ptCount val="4"/>
                <c:pt idx="0">
                  <c:v>2016г.(факт.)</c:v>
                </c:pt>
                <c:pt idx="1">
                  <c:v>2017г.(план)</c:v>
                </c:pt>
                <c:pt idx="2">
                  <c:v>2018г.(прогноз)</c:v>
                </c:pt>
                <c:pt idx="3">
                  <c:v>2019г.(прогноз)</c:v>
                </c:pt>
              </c:strCache>
            </c:strRef>
          </c:cat>
          <c:val>
            <c:numRef>
              <c:f>'соб.дох 2016-2019г'!$B$6:$E$6</c:f>
              <c:numCache>
                <c:formatCode>General</c:formatCode>
                <c:ptCount val="4"/>
                <c:pt idx="0">
                  <c:v>180.2</c:v>
                </c:pt>
                <c:pt idx="1">
                  <c:v>298.2</c:v>
                </c:pt>
                <c:pt idx="2">
                  <c:v>298.2</c:v>
                </c:pt>
                <c:pt idx="3">
                  <c:v>298.2</c:v>
                </c:pt>
              </c:numCache>
            </c:numRef>
          </c:val>
        </c:ser>
        <c:shape val="cylinder"/>
        <c:axId val="83045376"/>
        <c:axId val="83752448"/>
        <c:axId val="0"/>
      </c:bar3DChart>
      <c:catAx>
        <c:axId val="83045376"/>
        <c:scaling>
          <c:orientation val="minMax"/>
        </c:scaling>
        <c:axPos val="b"/>
        <c:tickLblPos val="nextTo"/>
        <c:crossAx val="83752448"/>
        <c:crosses val="autoZero"/>
        <c:auto val="1"/>
        <c:lblAlgn val="ctr"/>
        <c:lblOffset val="100"/>
      </c:catAx>
      <c:valAx>
        <c:axId val="83752448"/>
        <c:scaling>
          <c:orientation val="minMax"/>
        </c:scaling>
        <c:axPos val="l"/>
        <c:majorGridlines/>
        <c:numFmt formatCode="General" sourceLinked="1"/>
        <c:tickLblPos val="nextTo"/>
        <c:crossAx val="830453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'расходы на 2017год'!$A$4:$A$10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экономика</c:v>
                </c:pt>
                <c:pt idx="2">
                  <c:v>Жилищно коммунальное хозяйство</c:v>
                </c:pt>
                <c:pt idx="3">
                  <c:v>культура, кинематография и средства массовой информации</c:v>
                </c:pt>
                <c:pt idx="4">
                  <c:v>социальная политика</c:v>
                </c:pt>
                <c:pt idx="5">
                  <c:v>национальная оборона</c:v>
                </c:pt>
                <c:pt idx="6">
                  <c:v>прочие расходы</c:v>
                </c:pt>
              </c:strCache>
            </c:strRef>
          </c:cat>
          <c:val>
            <c:numRef>
              <c:f>'расходы на 2017год'!$B$4:$B$10</c:f>
              <c:numCache>
                <c:formatCode>General</c:formatCode>
                <c:ptCount val="7"/>
                <c:pt idx="0">
                  <c:v>2532.8000000000002</c:v>
                </c:pt>
                <c:pt idx="1">
                  <c:v>576.79999999999995</c:v>
                </c:pt>
                <c:pt idx="2">
                  <c:v>249.5</c:v>
                </c:pt>
                <c:pt idx="3">
                  <c:v>2071.8000000000002</c:v>
                </c:pt>
                <c:pt idx="4">
                  <c:v>176.1</c:v>
                </c:pt>
                <c:pt idx="5">
                  <c:v>72.7</c:v>
                </c:pt>
                <c:pt idx="6">
                  <c:v>7.5</c:v>
                </c:pt>
              </c:numCache>
            </c:numRef>
          </c:val>
        </c:ser>
        <c:ser>
          <c:idx val="1"/>
          <c:order val="1"/>
          <c:cat>
            <c:strRef>
              <c:f>'расходы на 2017год'!$A$4:$A$10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экономика</c:v>
                </c:pt>
                <c:pt idx="2">
                  <c:v>Жилищно коммунальное хозяйство</c:v>
                </c:pt>
                <c:pt idx="3">
                  <c:v>культура, кинематография и средства массовой информации</c:v>
                </c:pt>
                <c:pt idx="4">
                  <c:v>социальная политика</c:v>
                </c:pt>
                <c:pt idx="5">
                  <c:v>национальная оборона</c:v>
                </c:pt>
                <c:pt idx="6">
                  <c:v>прочие расходы</c:v>
                </c:pt>
              </c:strCache>
            </c:strRef>
          </c:cat>
          <c:val>
            <c:numRef>
              <c:f>'расходы на 2017год'!$C$4:$C$10</c:f>
              <c:numCache>
                <c:formatCode>General</c:formatCode>
                <c:ptCount val="7"/>
                <c:pt idx="0">
                  <c:v>44.5</c:v>
                </c:pt>
                <c:pt idx="1">
                  <c:v>10.1</c:v>
                </c:pt>
                <c:pt idx="2">
                  <c:v>4.4000000000000004</c:v>
                </c:pt>
                <c:pt idx="3">
                  <c:v>36.4</c:v>
                </c:pt>
                <c:pt idx="4">
                  <c:v>3.2</c:v>
                </c:pt>
                <c:pt idx="5">
                  <c:v>1.3</c:v>
                </c:pt>
                <c:pt idx="6">
                  <c:v>0.1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900" baseline="0">
                <a:latin typeface="Times New Roman" pitchFamily="18" charset="0"/>
                <a:cs typeface="Times New Roman" pitchFamily="18" charset="0"/>
              </a:rPr>
              <a:t> собственных доходов бюджета Петропавловского сельского поселения Большесосновского муниципального района на 2016 год (исполнение) </a:t>
            </a:r>
            <a:endParaRPr lang="ru-RU" sz="9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2057964585413071E-2"/>
          <c:y val="6.9444453937616947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1815336463223784E-2"/>
          <c:y val="0.14502230219574341"/>
          <c:w val="0.48982785602503931"/>
          <c:h val="0.77598845909728564"/>
        </c:manualLayout>
      </c:layout>
      <c:pie3DChart>
        <c:varyColors val="1"/>
        <c:ser>
          <c:idx val="0"/>
          <c:order val="0"/>
          <c:tx>
            <c:strRef>
              <c:f>'доходы 2016,2017г.'!$B$4</c:f>
              <c:strCache>
                <c:ptCount val="1"/>
                <c:pt idx="0">
                  <c:v>сумма</c:v>
                </c:pt>
              </c:strCache>
            </c:strRef>
          </c:tx>
          <c:dLbls>
            <c:showVal val="1"/>
            <c:showLeaderLines val="1"/>
          </c:dLbls>
          <c:cat>
            <c:strRef>
              <c:f>'доходы 2016,2017г.'!$A$5:$A$13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средства самообложения граждан</c:v>
                </c:pt>
                <c:pt idx="3">
                  <c:v>налог на имущество</c:v>
                </c:pt>
                <c:pt idx="4">
                  <c:v>прочие</c:v>
                </c:pt>
                <c:pt idx="5">
                  <c:v>земельный налог</c:v>
                </c:pt>
                <c:pt idx="6">
                  <c:v>транспортный налог</c:v>
                </c:pt>
                <c:pt idx="7">
                  <c:v>дотация</c:v>
                </c:pt>
                <c:pt idx="8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2016,2017г.'!$B$5:$B$13</c:f>
              <c:numCache>
                <c:formatCode>General</c:formatCode>
                <c:ptCount val="9"/>
                <c:pt idx="0">
                  <c:v>188.4</c:v>
                </c:pt>
                <c:pt idx="1">
                  <c:v>561.70000000000005</c:v>
                </c:pt>
                <c:pt idx="2">
                  <c:v>67.8</c:v>
                </c:pt>
                <c:pt idx="3">
                  <c:v>75</c:v>
                </c:pt>
                <c:pt idx="4">
                  <c:v>104.7</c:v>
                </c:pt>
                <c:pt idx="5">
                  <c:v>381.9</c:v>
                </c:pt>
                <c:pt idx="6">
                  <c:v>359.3</c:v>
                </c:pt>
                <c:pt idx="7">
                  <c:v>4193.7</c:v>
                </c:pt>
                <c:pt idx="8">
                  <c:v>180.2</c:v>
                </c:pt>
              </c:numCache>
            </c:numRef>
          </c:val>
        </c:ser>
        <c:ser>
          <c:idx val="1"/>
          <c:order val="1"/>
          <c:tx>
            <c:strRef>
              <c:f>'доходы 2016,2017г.'!$C$4</c:f>
              <c:strCache>
                <c:ptCount val="1"/>
                <c:pt idx="0">
                  <c:v>процентное соотношение</c:v>
                </c:pt>
              </c:strCache>
            </c:strRef>
          </c:tx>
          <c:cat>
            <c:strRef>
              <c:f>'доходы 2016,2017г.'!$A$5:$A$13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средства самообложения граждан</c:v>
                </c:pt>
                <c:pt idx="3">
                  <c:v>налог на имущество</c:v>
                </c:pt>
                <c:pt idx="4">
                  <c:v>прочие</c:v>
                </c:pt>
                <c:pt idx="5">
                  <c:v>земельный налог</c:v>
                </c:pt>
                <c:pt idx="6">
                  <c:v>транспортный налог</c:v>
                </c:pt>
                <c:pt idx="7">
                  <c:v>дотация</c:v>
                </c:pt>
                <c:pt idx="8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2016,2017г.'!$C$5:$C$13</c:f>
              <c:numCache>
                <c:formatCode>0.0</c:formatCode>
                <c:ptCount val="9"/>
                <c:pt idx="0">
                  <c:v>3.1</c:v>
                </c:pt>
                <c:pt idx="1">
                  <c:v>9.1999999999999993</c:v>
                </c:pt>
                <c:pt idx="2">
                  <c:v>1.1000000000000001</c:v>
                </c:pt>
                <c:pt idx="3">
                  <c:v>1.2</c:v>
                </c:pt>
                <c:pt idx="4">
                  <c:v>1.7</c:v>
                </c:pt>
                <c:pt idx="5">
                  <c:v>6.3</c:v>
                </c:pt>
                <c:pt idx="6">
                  <c:v>5.9</c:v>
                </c:pt>
                <c:pt idx="7">
                  <c:v>68.599999999999994</c:v>
                </c:pt>
                <c:pt idx="8">
                  <c:v>2.9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900"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900" baseline="0">
                <a:latin typeface="Times New Roman" pitchFamily="18" charset="0"/>
                <a:cs typeface="Times New Roman" pitchFamily="18" charset="0"/>
              </a:rPr>
              <a:t> собственных доходов бюджета Петропавловского сельского поселения Большесосновского муниципального района на 2017 год(план)</a:t>
            </a:r>
            <a:endParaRPr lang="ru-RU" sz="9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344277720001986E-2"/>
          <c:y val="0.1846544039356928"/>
          <c:w val="0.48938691625810926"/>
          <c:h val="0.71497049357230713"/>
        </c:manualLayout>
      </c:layout>
      <c:pie3DChart>
        <c:varyColors val="1"/>
        <c:ser>
          <c:idx val="0"/>
          <c:order val="0"/>
          <c:tx>
            <c:strRef>
              <c:f>'доходы 2016,2017г.'!$B$24</c:f>
              <c:strCache>
                <c:ptCount val="1"/>
                <c:pt idx="0">
                  <c:v>сумма</c:v>
                </c:pt>
              </c:strCache>
            </c:strRef>
          </c:tx>
          <c:dLbls>
            <c:showVal val="1"/>
            <c:showLeaderLines val="1"/>
          </c:dLbls>
          <c:cat>
            <c:strRef>
              <c:f>'доходы 2016,2017г.'!$A$25:$A$33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единый сельскохозяйственный налог</c:v>
                </c:pt>
                <c:pt idx="3">
                  <c:v>налог на имущество</c:v>
                </c:pt>
                <c:pt idx="4">
                  <c:v>прочие</c:v>
                </c:pt>
                <c:pt idx="5">
                  <c:v>земельный налог</c:v>
                </c:pt>
                <c:pt idx="6">
                  <c:v>транспортный налог</c:v>
                </c:pt>
                <c:pt idx="7">
                  <c:v>дотация</c:v>
                </c:pt>
                <c:pt idx="8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2016,2017г.'!$B$25:$B$33</c:f>
              <c:numCache>
                <c:formatCode>General</c:formatCode>
                <c:ptCount val="9"/>
                <c:pt idx="0">
                  <c:v>184</c:v>
                </c:pt>
                <c:pt idx="1">
                  <c:v>401.9</c:v>
                </c:pt>
                <c:pt idx="2">
                  <c:v>66</c:v>
                </c:pt>
                <c:pt idx="3">
                  <c:v>50.2</c:v>
                </c:pt>
                <c:pt idx="4">
                  <c:v>1.8</c:v>
                </c:pt>
                <c:pt idx="5">
                  <c:v>422</c:v>
                </c:pt>
                <c:pt idx="6">
                  <c:v>341.8</c:v>
                </c:pt>
                <c:pt idx="7">
                  <c:v>3921.3</c:v>
                </c:pt>
                <c:pt idx="8">
                  <c:v>298.2</c:v>
                </c:pt>
              </c:numCache>
            </c:numRef>
          </c:val>
        </c:ser>
        <c:ser>
          <c:idx val="1"/>
          <c:order val="1"/>
          <c:tx>
            <c:strRef>
              <c:f>'доходы 2016,2017г.'!$C$24</c:f>
              <c:strCache>
                <c:ptCount val="1"/>
                <c:pt idx="0">
                  <c:v>процентное соотношение</c:v>
                </c:pt>
              </c:strCache>
            </c:strRef>
          </c:tx>
          <c:cat>
            <c:strRef>
              <c:f>'доходы 2016,2017г.'!$A$25:$A$33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единый сельскохозяйственный налог</c:v>
                </c:pt>
                <c:pt idx="3">
                  <c:v>налог на имущество</c:v>
                </c:pt>
                <c:pt idx="4">
                  <c:v>прочие</c:v>
                </c:pt>
                <c:pt idx="5">
                  <c:v>земельный налог</c:v>
                </c:pt>
                <c:pt idx="6">
                  <c:v>транспортный налог</c:v>
                </c:pt>
                <c:pt idx="7">
                  <c:v>дотация</c:v>
                </c:pt>
                <c:pt idx="8">
                  <c:v>субсидии, субвенции, межбюджетные трансферты</c:v>
                </c:pt>
              </c:strCache>
            </c:strRef>
          </c:cat>
          <c:val>
            <c:numRef>
              <c:f>'доходы 2016,2017г.'!$C$25:$C$33</c:f>
              <c:numCache>
                <c:formatCode>0.0</c:formatCode>
                <c:ptCount val="9"/>
                <c:pt idx="0">
                  <c:v>3.2</c:v>
                </c:pt>
                <c:pt idx="1">
                  <c:v>7.1</c:v>
                </c:pt>
                <c:pt idx="2">
                  <c:v>1.2</c:v>
                </c:pt>
                <c:pt idx="3">
                  <c:v>0.9</c:v>
                </c:pt>
                <c:pt idx="4">
                  <c:v>0.1</c:v>
                </c:pt>
                <c:pt idx="5">
                  <c:v>7.4</c:v>
                </c:pt>
                <c:pt idx="6">
                  <c:v>6</c:v>
                </c:pt>
                <c:pt idx="7">
                  <c:v>68.900000000000006</c:v>
                </c:pt>
                <c:pt idx="8">
                  <c:v>5.2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166666666666672"/>
          <c:y val="0.18050925925925926"/>
          <c:w val="0.35833333333333334"/>
          <c:h val="0.78238407699037615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DB66-53CB-44CB-ACDE-4E1DC6E7BC44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1E21-CBCF-48B4-B00B-CC7E561B40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Петропавловского сельского поселения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на 2017 год и на плановый период                 2018 и 2019 годов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Петропавловского сельского поселения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2016-2019годы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тыс.рублей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Динамика собственных доходов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бюджета Петропавловского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поселения                2016-2019г.г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., тыс. рублей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Структура расходов бюджета Петропавловского сельского поселения 2017г.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доходов Петропавловского сельского поселения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285860"/>
          <a:ext cx="4038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214422"/>
          <a:ext cx="4038600" cy="491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Бюджет Петропавловского сельского поселения Большесосновского муниципального района на 2017 год и на плановый период                 2018 и 2019 годов</vt:lpstr>
      <vt:lpstr>Основные характеристики бюджета Петропавловского сельского поселения на                       2016-2019годы, тыс.рублей </vt:lpstr>
      <vt:lpstr>Динамика собственных доходов бюджета Петропавловского сельского поселения                2016-2019г.г., тыс. рублей </vt:lpstr>
      <vt:lpstr>Структура расходов бюджета Петропавловского сельского поселения 2017г. </vt:lpstr>
      <vt:lpstr>Структура доходов Петропавловского сельского поселения</vt:lpstr>
    </vt:vector>
  </TitlesOfParts>
  <Company>Петропавловск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Петропавловского сельского поселения Большесосновского муниципального района на 2017 год и на плановый период                 2018 и 2019 годов</dc:title>
  <dc:creator>Экономист</dc:creator>
  <cp:lastModifiedBy>Экономист</cp:lastModifiedBy>
  <cp:revision>2</cp:revision>
  <dcterms:created xsi:type="dcterms:W3CDTF">2017-02-14T06:22:00Z</dcterms:created>
  <dcterms:modified xsi:type="dcterms:W3CDTF">2017-02-14T06:33:32Z</dcterms:modified>
</cp:coreProperties>
</file>